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3" r:id="rId2"/>
    <p:sldId id="329" r:id="rId3"/>
    <p:sldId id="328" r:id="rId4"/>
    <p:sldId id="256" r:id="rId5"/>
    <p:sldId id="258" r:id="rId6"/>
    <p:sldId id="259" r:id="rId7"/>
    <p:sldId id="314" r:id="rId8"/>
    <p:sldId id="354" r:id="rId9"/>
    <p:sldId id="322" r:id="rId10"/>
    <p:sldId id="355" r:id="rId11"/>
    <p:sldId id="356" r:id="rId12"/>
    <p:sldId id="357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4" r:id="rId21"/>
    <p:sldId id="325" r:id="rId22"/>
    <p:sldId id="326" r:id="rId23"/>
    <p:sldId id="274" r:id="rId24"/>
    <p:sldId id="293" r:id="rId25"/>
    <p:sldId id="299" r:id="rId26"/>
    <p:sldId id="300" r:id="rId27"/>
    <p:sldId id="323" r:id="rId28"/>
    <p:sldId id="358" r:id="rId29"/>
    <p:sldId id="302" r:id="rId30"/>
    <p:sldId id="275" r:id="rId31"/>
    <p:sldId id="269" r:id="rId32"/>
    <p:sldId id="270" r:id="rId33"/>
    <p:sldId id="303" r:id="rId34"/>
    <p:sldId id="359" r:id="rId35"/>
    <p:sldId id="360" r:id="rId36"/>
    <p:sldId id="304" r:id="rId37"/>
    <p:sldId id="305" r:id="rId38"/>
    <p:sldId id="306" r:id="rId39"/>
    <p:sldId id="307" r:id="rId40"/>
    <p:sldId id="361" r:id="rId41"/>
    <p:sldId id="308" r:id="rId42"/>
    <p:sldId id="309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10" r:id="rId51"/>
    <p:sldId id="311" r:id="rId52"/>
    <p:sldId id="369" r:id="rId53"/>
    <p:sldId id="370" r:id="rId54"/>
    <p:sldId id="313" r:id="rId55"/>
    <p:sldId id="371" r:id="rId56"/>
    <p:sldId id="372" r:id="rId57"/>
    <p:sldId id="268" r:id="rId58"/>
    <p:sldId id="296" r:id="rId59"/>
    <p:sldId id="297" r:id="rId60"/>
    <p:sldId id="298" r:id="rId61"/>
    <p:sldId id="276" r:id="rId62"/>
    <p:sldId id="290" r:id="rId63"/>
    <p:sldId id="291" r:id="rId64"/>
    <p:sldId id="292" r:id="rId65"/>
    <p:sldId id="277" r:id="rId66"/>
    <p:sldId id="374" r:id="rId67"/>
    <p:sldId id="375" r:id="rId68"/>
    <p:sldId id="271" r:id="rId69"/>
    <p:sldId id="285" r:id="rId70"/>
    <p:sldId id="286" r:id="rId71"/>
    <p:sldId id="287" r:id="rId72"/>
    <p:sldId id="288" r:id="rId73"/>
    <p:sldId id="289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55C7A-1761-4ABB-863F-8E5AA70BF050}" v="3" dt="2019-03-29T18:31:31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00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-3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langer" userId="1196c6d2e2e9fdee" providerId="LiveId" clId="{D5804831-187E-40F6-8181-A302694A9F15}"/>
  </pc:docChgLst>
  <pc:docChgLst>
    <pc:chgData name="David Belanger" userId="1196c6d2e2e9fdee" providerId="LiveId" clId="{1CEC590C-FD9E-487A-80F9-0CC7565FB697}"/>
  </pc:docChgLst>
  <pc:docChgLst>
    <pc:chgData name="David Belanger" userId="1196c6d2e2e9fdee" providerId="LiveId" clId="{56D55C7A-1761-4ABB-863F-8E5AA70BF050}"/>
    <pc:docChg chg="custSel delSld modSld">
      <pc:chgData name="David Belanger" userId="1196c6d2e2e9fdee" providerId="LiveId" clId="{56D55C7A-1761-4ABB-863F-8E5AA70BF050}" dt="2019-04-02T18:42:30.542" v="79"/>
      <pc:docMkLst>
        <pc:docMk/>
      </pc:docMkLst>
      <pc:sldChg chg="modSp">
        <pc:chgData name="David Belanger" userId="1196c6d2e2e9fdee" providerId="LiveId" clId="{56D55C7A-1761-4ABB-863F-8E5AA70BF050}" dt="2019-04-02T17:58:30.095" v="78"/>
        <pc:sldMkLst>
          <pc:docMk/>
          <pc:sldMk cId="2597174102" sldId="273"/>
        </pc:sldMkLst>
        <pc:spChg chg="mod">
          <ac:chgData name="David Belanger" userId="1196c6d2e2e9fdee" providerId="LiveId" clId="{56D55C7A-1761-4ABB-863F-8E5AA70BF050}" dt="2019-04-02T17:58:30.095" v="78"/>
          <ac:spMkLst>
            <pc:docMk/>
            <pc:sldMk cId="2597174102" sldId="273"/>
            <ac:spMk id="3" creationId="{00000000-0000-0000-0000-000000000000}"/>
          </ac:spMkLst>
        </pc:spChg>
      </pc:sldChg>
      <pc:sldChg chg="del">
        <pc:chgData name="David Belanger" userId="1196c6d2e2e9fdee" providerId="LiveId" clId="{56D55C7A-1761-4ABB-863F-8E5AA70BF050}" dt="2019-04-02T16:48:02.592" v="77" actId="2696"/>
        <pc:sldMkLst>
          <pc:docMk/>
          <pc:sldMk cId="1462052994" sldId="278"/>
        </pc:sldMkLst>
      </pc:sldChg>
      <pc:sldChg chg="del">
        <pc:chgData name="David Belanger" userId="1196c6d2e2e9fdee" providerId="LiveId" clId="{56D55C7A-1761-4ABB-863F-8E5AA70BF050}" dt="2019-04-02T16:48:02.590" v="76" actId="2696"/>
        <pc:sldMkLst>
          <pc:docMk/>
          <pc:sldMk cId="1643391134" sldId="279"/>
        </pc:sldMkLst>
      </pc:sldChg>
      <pc:sldChg chg="del">
        <pc:chgData name="David Belanger" userId="1196c6d2e2e9fdee" providerId="LiveId" clId="{56D55C7A-1761-4ABB-863F-8E5AA70BF050}" dt="2019-04-02T16:48:02.586" v="75" actId="2696"/>
        <pc:sldMkLst>
          <pc:docMk/>
          <pc:sldMk cId="1107405435" sldId="280"/>
        </pc:sldMkLst>
      </pc:sldChg>
      <pc:sldChg chg="del">
        <pc:chgData name="David Belanger" userId="1196c6d2e2e9fdee" providerId="LiveId" clId="{56D55C7A-1761-4ABB-863F-8E5AA70BF050}" dt="2019-04-02T16:48:02.583" v="74" actId="2696"/>
        <pc:sldMkLst>
          <pc:docMk/>
          <pc:sldMk cId="4269644776" sldId="281"/>
        </pc:sldMkLst>
      </pc:sldChg>
      <pc:sldChg chg="del">
        <pc:chgData name="David Belanger" userId="1196c6d2e2e9fdee" providerId="LiveId" clId="{56D55C7A-1761-4ABB-863F-8E5AA70BF050}" dt="2019-04-02T16:48:02.581" v="73" actId="2696"/>
        <pc:sldMkLst>
          <pc:docMk/>
          <pc:sldMk cId="752681694" sldId="282"/>
        </pc:sldMkLst>
      </pc:sldChg>
      <pc:sldChg chg="del">
        <pc:chgData name="David Belanger" userId="1196c6d2e2e9fdee" providerId="LiveId" clId="{56D55C7A-1761-4ABB-863F-8E5AA70BF050}" dt="2019-04-02T16:48:02.579" v="72" actId="2696"/>
        <pc:sldMkLst>
          <pc:docMk/>
          <pc:sldMk cId="1225146130" sldId="283"/>
        </pc:sldMkLst>
      </pc:sldChg>
      <pc:sldChg chg="del">
        <pc:chgData name="David Belanger" userId="1196c6d2e2e9fdee" providerId="LiveId" clId="{56D55C7A-1761-4ABB-863F-8E5AA70BF050}" dt="2019-04-02T16:48:02.577" v="71" actId="2696"/>
        <pc:sldMkLst>
          <pc:docMk/>
          <pc:sldMk cId="2801565972" sldId="284"/>
        </pc:sldMkLst>
      </pc:sldChg>
      <pc:sldChg chg="modSp">
        <pc:chgData name="David Belanger" userId="1196c6d2e2e9fdee" providerId="LiveId" clId="{56D55C7A-1761-4ABB-863F-8E5AA70BF050}" dt="2019-03-29T18:33:37.461" v="69" actId="27636"/>
        <pc:sldMkLst>
          <pc:docMk/>
          <pc:sldMk cId="2122164075" sldId="328"/>
        </pc:sldMkLst>
        <pc:spChg chg="mod">
          <ac:chgData name="David Belanger" userId="1196c6d2e2e9fdee" providerId="LiveId" clId="{56D55C7A-1761-4ABB-863F-8E5AA70BF050}" dt="2019-03-29T18:33:37.461" v="69" actId="27636"/>
          <ac:spMkLst>
            <pc:docMk/>
            <pc:sldMk cId="2122164075" sldId="328"/>
            <ac:spMk id="3" creationId="{00000000-0000-0000-0000-000000000000}"/>
          </ac:spMkLst>
        </pc:spChg>
      </pc:sldChg>
      <pc:sldChg chg="modSp">
        <pc:chgData name="David Belanger" userId="1196c6d2e2e9fdee" providerId="LiveId" clId="{56D55C7A-1761-4ABB-863F-8E5AA70BF050}" dt="2019-04-02T18:42:30.542" v="79"/>
        <pc:sldMkLst>
          <pc:docMk/>
          <pc:sldMk cId="2807368769" sldId="329"/>
        </pc:sldMkLst>
        <pc:spChg chg="mod">
          <ac:chgData name="David Belanger" userId="1196c6d2e2e9fdee" providerId="LiveId" clId="{56D55C7A-1761-4ABB-863F-8E5AA70BF050}" dt="2019-04-02T18:42:30.542" v="79"/>
          <ac:spMkLst>
            <pc:docMk/>
            <pc:sldMk cId="2807368769" sldId="329"/>
            <ac:spMk id="3" creationId="{00000000-0000-0000-0000-000000000000}"/>
          </ac:spMkLst>
        </pc:spChg>
      </pc:sldChg>
      <pc:sldChg chg="del">
        <pc:chgData name="David Belanger" userId="1196c6d2e2e9fdee" providerId="LiveId" clId="{56D55C7A-1761-4ABB-863F-8E5AA70BF050}" dt="2019-04-02T16:48:02.571" v="70" actId="2696"/>
        <pc:sldMkLst>
          <pc:docMk/>
          <pc:sldMk cId="2007586162" sldId="373"/>
        </pc:sldMkLst>
      </pc:sldChg>
    </pc:docChg>
  </pc:docChgLst>
  <pc:docChgLst>
    <pc:chgData name="David Belanger" userId="1196c6d2e2e9fdee" providerId="LiveId" clId="{8AB458A0-8F5C-4A55-93CA-196E6C2895C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B3896-3294-439B-9D31-A848B8AD1C1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8E486E-7ED3-4798-9CDD-AF043D0B9538}">
      <dgm:prSet phldrT="[Text]" custT="1"/>
      <dgm:spPr/>
      <dgm:t>
        <a:bodyPr/>
        <a:lstStyle/>
        <a:p>
          <a:r>
            <a:rPr lang="en-US" sz="2000" b="1" dirty="0">
              <a:latin typeface="Arial" pitchFamily="34" charset="0"/>
              <a:cs typeface="Arial" pitchFamily="34" charset="0"/>
            </a:rPr>
            <a:t>Analyze</a:t>
          </a:r>
        </a:p>
      </dgm:t>
    </dgm:pt>
    <dgm:pt modelId="{1B4D1C67-9560-4965-8AFE-7503CCBA15BD}" type="parTrans" cxnId="{F683FD23-A76D-4F6D-8AD7-4B4D8ABB78E3}">
      <dgm:prSet/>
      <dgm:spPr/>
      <dgm:t>
        <a:bodyPr/>
        <a:lstStyle/>
        <a:p>
          <a:endParaRPr lang="en-US"/>
        </a:p>
      </dgm:t>
    </dgm:pt>
    <dgm:pt modelId="{2F8851D1-F70A-456A-8EF0-83FB5ADE74A4}" type="sibTrans" cxnId="{F683FD23-A76D-4F6D-8AD7-4B4D8ABB78E3}">
      <dgm:prSet/>
      <dgm:spPr/>
      <dgm:t>
        <a:bodyPr/>
        <a:lstStyle/>
        <a:p>
          <a:endParaRPr lang="en-US"/>
        </a:p>
      </dgm:t>
    </dgm:pt>
    <dgm:pt modelId="{4379C73C-3F22-49DF-A4F7-587EFFEC15FD}">
      <dgm:prSet phldrT="[Text]" custT="1"/>
      <dgm:spPr/>
      <dgm:t>
        <a:bodyPr/>
        <a:lstStyle/>
        <a:p>
          <a:r>
            <a:rPr lang="en-US" sz="2000" b="1" dirty="0">
              <a:latin typeface="Arial" pitchFamily="34" charset="0"/>
              <a:cs typeface="Arial" pitchFamily="34" charset="0"/>
            </a:rPr>
            <a:t>Decide</a:t>
          </a:r>
        </a:p>
      </dgm:t>
    </dgm:pt>
    <dgm:pt modelId="{18BF6515-F85E-4027-B3C4-F17BD5F33FC5}" type="parTrans" cxnId="{6EB80C39-ABC5-4439-A0FD-3E474D09DBD2}">
      <dgm:prSet/>
      <dgm:spPr/>
      <dgm:t>
        <a:bodyPr/>
        <a:lstStyle/>
        <a:p>
          <a:endParaRPr lang="en-US"/>
        </a:p>
      </dgm:t>
    </dgm:pt>
    <dgm:pt modelId="{8EC56741-DF9D-4349-B832-ABB627581047}" type="sibTrans" cxnId="{6EB80C39-ABC5-4439-A0FD-3E474D09DBD2}">
      <dgm:prSet/>
      <dgm:spPr/>
      <dgm:t>
        <a:bodyPr/>
        <a:lstStyle/>
        <a:p>
          <a:endParaRPr lang="en-US"/>
        </a:p>
      </dgm:t>
    </dgm:pt>
    <dgm:pt modelId="{208CFF0E-07F7-4D6F-8671-6A48EBFDC1B7}">
      <dgm:prSet phldrT="[Text]" custT="1"/>
      <dgm:spPr/>
      <dgm:t>
        <a:bodyPr/>
        <a:lstStyle/>
        <a:p>
          <a:r>
            <a:rPr lang="en-US" sz="2000" b="1" dirty="0">
              <a:latin typeface="Arial" pitchFamily="34" charset="0"/>
              <a:cs typeface="Arial" pitchFamily="34" charset="0"/>
            </a:rPr>
            <a:t>Control</a:t>
          </a:r>
        </a:p>
      </dgm:t>
    </dgm:pt>
    <dgm:pt modelId="{C8C00B73-6514-4F29-B881-67AB184A1AFC}" type="parTrans" cxnId="{1B1B147E-7EF2-4EC4-8B29-452B4CD3A031}">
      <dgm:prSet/>
      <dgm:spPr/>
      <dgm:t>
        <a:bodyPr/>
        <a:lstStyle/>
        <a:p>
          <a:endParaRPr lang="en-US"/>
        </a:p>
      </dgm:t>
    </dgm:pt>
    <dgm:pt modelId="{41FC8D46-F2AC-459D-A748-B337A5CB023D}" type="sibTrans" cxnId="{1B1B147E-7EF2-4EC4-8B29-452B4CD3A031}">
      <dgm:prSet/>
      <dgm:spPr/>
      <dgm:t>
        <a:bodyPr/>
        <a:lstStyle/>
        <a:p>
          <a:endParaRPr lang="en-US"/>
        </a:p>
      </dgm:t>
    </dgm:pt>
    <dgm:pt modelId="{BAAC8DBB-53D3-4581-8BBE-46F6320991EA}">
      <dgm:prSet phldrT="[Text]" custT="1"/>
      <dgm:spPr/>
      <dgm:t>
        <a:bodyPr/>
        <a:lstStyle/>
        <a:p>
          <a:r>
            <a:rPr lang="en-US" sz="2000" b="1" dirty="0">
              <a:latin typeface="Arial" pitchFamily="34" charset="0"/>
              <a:cs typeface="Arial" pitchFamily="34" charset="0"/>
            </a:rPr>
            <a:t>Monitor</a:t>
          </a:r>
        </a:p>
      </dgm:t>
    </dgm:pt>
    <dgm:pt modelId="{21029B2E-FE24-4930-8D40-CDFA891A6268}" type="parTrans" cxnId="{592FD055-C07A-4277-942B-AA098DACCA5B}">
      <dgm:prSet/>
      <dgm:spPr/>
      <dgm:t>
        <a:bodyPr/>
        <a:lstStyle/>
        <a:p>
          <a:endParaRPr lang="en-US"/>
        </a:p>
      </dgm:t>
    </dgm:pt>
    <dgm:pt modelId="{782CF3DE-488A-4B82-9504-4CB60AE0EB28}" type="sibTrans" cxnId="{592FD055-C07A-4277-942B-AA098DACCA5B}">
      <dgm:prSet/>
      <dgm:spPr/>
      <dgm:t>
        <a:bodyPr/>
        <a:lstStyle/>
        <a:p>
          <a:endParaRPr lang="en-US"/>
        </a:p>
      </dgm:t>
    </dgm:pt>
    <dgm:pt modelId="{373351D1-3754-4007-B1A6-95CE361906D5}">
      <dgm:prSet phldrT="[Text]" custT="1"/>
      <dgm:spPr/>
      <dgm:t>
        <a:bodyPr/>
        <a:lstStyle/>
        <a:p>
          <a:r>
            <a:rPr lang="en-US" sz="2000" b="1" dirty="0">
              <a:latin typeface="Arial" pitchFamily="34" charset="0"/>
              <a:cs typeface="Arial" pitchFamily="34" charset="0"/>
            </a:rPr>
            <a:t>Instrument</a:t>
          </a:r>
        </a:p>
      </dgm:t>
    </dgm:pt>
    <dgm:pt modelId="{96E61D59-04ED-4A75-8290-899D4475D0C4}" type="parTrans" cxnId="{84F2A728-2AAC-44FC-81A2-CDDCB33B4AA4}">
      <dgm:prSet/>
      <dgm:spPr/>
      <dgm:t>
        <a:bodyPr/>
        <a:lstStyle/>
        <a:p>
          <a:endParaRPr lang="en-US"/>
        </a:p>
      </dgm:t>
    </dgm:pt>
    <dgm:pt modelId="{74094A69-7244-4A6F-82CB-5203FAF23262}" type="sibTrans" cxnId="{84F2A728-2AAC-44FC-81A2-CDDCB33B4AA4}">
      <dgm:prSet/>
      <dgm:spPr/>
      <dgm:t>
        <a:bodyPr/>
        <a:lstStyle/>
        <a:p>
          <a:endParaRPr lang="en-US"/>
        </a:p>
      </dgm:t>
    </dgm:pt>
    <dgm:pt modelId="{AF6D2EC2-2197-4B7C-B952-D31D8E9CC9F3}" type="pres">
      <dgm:prSet presAssocID="{BD4B3896-3294-439B-9D31-A848B8AD1C10}" presName="cycle" presStyleCnt="0">
        <dgm:presLayoutVars>
          <dgm:dir/>
          <dgm:resizeHandles val="exact"/>
        </dgm:presLayoutVars>
      </dgm:prSet>
      <dgm:spPr/>
    </dgm:pt>
    <dgm:pt modelId="{74E640D0-EE60-4325-8C5B-EFFE1CB81B30}" type="pres">
      <dgm:prSet presAssocID="{EC8E486E-7ED3-4798-9CDD-AF043D0B9538}" presName="dummy" presStyleCnt="0"/>
      <dgm:spPr/>
    </dgm:pt>
    <dgm:pt modelId="{F692A8CF-2A9A-49CF-9AF7-A4308DEDACA7}" type="pres">
      <dgm:prSet presAssocID="{EC8E486E-7ED3-4798-9CDD-AF043D0B9538}" presName="node" presStyleLbl="revTx" presStyleIdx="0" presStyleCnt="5" custScaleX="138081">
        <dgm:presLayoutVars>
          <dgm:bulletEnabled val="1"/>
        </dgm:presLayoutVars>
      </dgm:prSet>
      <dgm:spPr/>
    </dgm:pt>
    <dgm:pt modelId="{EEBE8081-4690-4E20-B2D1-F19933DBEB5D}" type="pres">
      <dgm:prSet presAssocID="{2F8851D1-F70A-456A-8EF0-83FB5ADE74A4}" presName="sibTrans" presStyleLbl="node1" presStyleIdx="0" presStyleCnt="5"/>
      <dgm:spPr/>
    </dgm:pt>
    <dgm:pt modelId="{60CA7CE2-CE94-4C88-979E-C9ADF42B6D87}" type="pres">
      <dgm:prSet presAssocID="{4379C73C-3F22-49DF-A4F7-587EFFEC15FD}" presName="dummy" presStyleCnt="0"/>
      <dgm:spPr/>
    </dgm:pt>
    <dgm:pt modelId="{94FAACD0-38DF-417A-96C6-F1E3AAF5D3F6}" type="pres">
      <dgm:prSet presAssocID="{4379C73C-3F22-49DF-A4F7-587EFFEC15FD}" presName="node" presStyleLbl="revTx" presStyleIdx="1" presStyleCnt="5" custScaleX="138081">
        <dgm:presLayoutVars>
          <dgm:bulletEnabled val="1"/>
        </dgm:presLayoutVars>
      </dgm:prSet>
      <dgm:spPr/>
    </dgm:pt>
    <dgm:pt modelId="{CBCB4416-15D6-4ABB-AC70-6F50667FD1F9}" type="pres">
      <dgm:prSet presAssocID="{8EC56741-DF9D-4349-B832-ABB627581047}" presName="sibTrans" presStyleLbl="node1" presStyleIdx="1" presStyleCnt="5"/>
      <dgm:spPr/>
    </dgm:pt>
    <dgm:pt modelId="{5D8FAFCE-F67B-4520-AB0A-A1EEDC825EB7}" type="pres">
      <dgm:prSet presAssocID="{208CFF0E-07F7-4D6F-8671-6A48EBFDC1B7}" presName="dummy" presStyleCnt="0"/>
      <dgm:spPr/>
    </dgm:pt>
    <dgm:pt modelId="{A08B2279-E3F2-49A7-A1E9-5074B728A547}" type="pres">
      <dgm:prSet presAssocID="{208CFF0E-07F7-4D6F-8671-6A48EBFDC1B7}" presName="node" presStyleLbl="revTx" presStyleIdx="2" presStyleCnt="5" custScaleX="138081">
        <dgm:presLayoutVars>
          <dgm:bulletEnabled val="1"/>
        </dgm:presLayoutVars>
      </dgm:prSet>
      <dgm:spPr/>
    </dgm:pt>
    <dgm:pt modelId="{FD8B3A2F-7B6F-4AB5-A73D-828F1124C770}" type="pres">
      <dgm:prSet presAssocID="{41FC8D46-F2AC-459D-A748-B337A5CB023D}" presName="sibTrans" presStyleLbl="node1" presStyleIdx="2" presStyleCnt="5"/>
      <dgm:spPr/>
    </dgm:pt>
    <dgm:pt modelId="{56E2FC59-FE20-4AA4-BBCE-2DD5CDE3C7F5}" type="pres">
      <dgm:prSet presAssocID="{373351D1-3754-4007-B1A6-95CE361906D5}" presName="dummy" presStyleCnt="0"/>
      <dgm:spPr/>
    </dgm:pt>
    <dgm:pt modelId="{FC87E1FE-46CA-4DBD-A0AE-7F5C74A02EBD}" type="pres">
      <dgm:prSet presAssocID="{373351D1-3754-4007-B1A6-95CE361906D5}" presName="node" presStyleLbl="revTx" presStyleIdx="3" presStyleCnt="5" custScaleX="138081">
        <dgm:presLayoutVars>
          <dgm:bulletEnabled val="1"/>
        </dgm:presLayoutVars>
      </dgm:prSet>
      <dgm:spPr/>
    </dgm:pt>
    <dgm:pt modelId="{0683E770-1E22-44D5-A56D-E8DB3A878371}" type="pres">
      <dgm:prSet presAssocID="{74094A69-7244-4A6F-82CB-5203FAF23262}" presName="sibTrans" presStyleLbl="node1" presStyleIdx="3" presStyleCnt="5"/>
      <dgm:spPr/>
    </dgm:pt>
    <dgm:pt modelId="{0110F05A-8983-4739-8EC3-7B40D074C2C3}" type="pres">
      <dgm:prSet presAssocID="{BAAC8DBB-53D3-4581-8BBE-46F6320991EA}" presName="dummy" presStyleCnt="0"/>
      <dgm:spPr/>
    </dgm:pt>
    <dgm:pt modelId="{92965A8E-872C-4E60-ADAD-A7FDE01401FB}" type="pres">
      <dgm:prSet presAssocID="{BAAC8DBB-53D3-4581-8BBE-46F6320991EA}" presName="node" presStyleLbl="revTx" presStyleIdx="4" presStyleCnt="5" custScaleX="138081">
        <dgm:presLayoutVars>
          <dgm:bulletEnabled val="1"/>
        </dgm:presLayoutVars>
      </dgm:prSet>
      <dgm:spPr/>
    </dgm:pt>
    <dgm:pt modelId="{079F9E30-C9CF-4A61-B1A4-15CB6A67ECE6}" type="pres">
      <dgm:prSet presAssocID="{782CF3DE-488A-4B82-9504-4CB60AE0EB28}" presName="sibTrans" presStyleLbl="node1" presStyleIdx="4" presStyleCnt="5"/>
      <dgm:spPr/>
    </dgm:pt>
  </dgm:ptLst>
  <dgm:cxnLst>
    <dgm:cxn modelId="{4D33EA06-9557-409C-8637-7EFCDCA6111A}" type="presOf" srcId="{EC8E486E-7ED3-4798-9CDD-AF043D0B9538}" destId="{F692A8CF-2A9A-49CF-9AF7-A4308DEDACA7}" srcOrd="0" destOrd="0" presId="urn:microsoft.com/office/officeart/2005/8/layout/cycle1"/>
    <dgm:cxn modelId="{476B2A1E-D84C-4A1E-9294-9429D1CA8415}" type="presOf" srcId="{BAAC8DBB-53D3-4581-8BBE-46F6320991EA}" destId="{92965A8E-872C-4E60-ADAD-A7FDE01401FB}" srcOrd="0" destOrd="0" presId="urn:microsoft.com/office/officeart/2005/8/layout/cycle1"/>
    <dgm:cxn modelId="{F683FD23-A76D-4F6D-8AD7-4B4D8ABB78E3}" srcId="{BD4B3896-3294-439B-9D31-A848B8AD1C10}" destId="{EC8E486E-7ED3-4798-9CDD-AF043D0B9538}" srcOrd="0" destOrd="0" parTransId="{1B4D1C67-9560-4965-8AFE-7503CCBA15BD}" sibTransId="{2F8851D1-F70A-456A-8EF0-83FB5ADE74A4}"/>
    <dgm:cxn modelId="{84F2A728-2AAC-44FC-81A2-CDDCB33B4AA4}" srcId="{BD4B3896-3294-439B-9D31-A848B8AD1C10}" destId="{373351D1-3754-4007-B1A6-95CE361906D5}" srcOrd="3" destOrd="0" parTransId="{96E61D59-04ED-4A75-8290-899D4475D0C4}" sibTransId="{74094A69-7244-4A6F-82CB-5203FAF23262}"/>
    <dgm:cxn modelId="{6EB80C39-ABC5-4439-A0FD-3E474D09DBD2}" srcId="{BD4B3896-3294-439B-9D31-A848B8AD1C10}" destId="{4379C73C-3F22-49DF-A4F7-587EFFEC15FD}" srcOrd="1" destOrd="0" parTransId="{18BF6515-F85E-4027-B3C4-F17BD5F33FC5}" sibTransId="{8EC56741-DF9D-4349-B832-ABB627581047}"/>
    <dgm:cxn modelId="{D1BCDF42-D51D-4F03-A656-B8C4D411539C}" type="presOf" srcId="{208CFF0E-07F7-4D6F-8671-6A48EBFDC1B7}" destId="{A08B2279-E3F2-49A7-A1E9-5074B728A547}" srcOrd="0" destOrd="0" presId="urn:microsoft.com/office/officeart/2005/8/layout/cycle1"/>
    <dgm:cxn modelId="{B9A6BF68-8BB1-4872-AE32-F8E2D3E5E2E0}" type="presOf" srcId="{373351D1-3754-4007-B1A6-95CE361906D5}" destId="{FC87E1FE-46CA-4DBD-A0AE-7F5C74A02EBD}" srcOrd="0" destOrd="0" presId="urn:microsoft.com/office/officeart/2005/8/layout/cycle1"/>
    <dgm:cxn modelId="{49D4826E-D832-477D-ACA9-9E0BBB1D6DA4}" type="presOf" srcId="{41FC8D46-F2AC-459D-A748-B337A5CB023D}" destId="{FD8B3A2F-7B6F-4AB5-A73D-828F1124C770}" srcOrd="0" destOrd="0" presId="urn:microsoft.com/office/officeart/2005/8/layout/cycle1"/>
    <dgm:cxn modelId="{592FD055-C07A-4277-942B-AA098DACCA5B}" srcId="{BD4B3896-3294-439B-9D31-A848B8AD1C10}" destId="{BAAC8DBB-53D3-4581-8BBE-46F6320991EA}" srcOrd="4" destOrd="0" parTransId="{21029B2E-FE24-4930-8D40-CDFA891A6268}" sibTransId="{782CF3DE-488A-4B82-9504-4CB60AE0EB28}"/>
    <dgm:cxn modelId="{142E0256-BBD6-42F6-9EFA-8562B6D5C1F1}" type="presOf" srcId="{BD4B3896-3294-439B-9D31-A848B8AD1C10}" destId="{AF6D2EC2-2197-4B7C-B952-D31D8E9CC9F3}" srcOrd="0" destOrd="0" presId="urn:microsoft.com/office/officeart/2005/8/layout/cycle1"/>
    <dgm:cxn modelId="{9219E659-0E14-4FDE-8425-C2873BF707B6}" type="presOf" srcId="{4379C73C-3F22-49DF-A4F7-587EFFEC15FD}" destId="{94FAACD0-38DF-417A-96C6-F1E3AAF5D3F6}" srcOrd="0" destOrd="0" presId="urn:microsoft.com/office/officeart/2005/8/layout/cycle1"/>
    <dgm:cxn modelId="{1B1B147E-7EF2-4EC4-8B29-452B4CD3A031}" srcId="{BD4B3896-3294-439B-9D31-A848B8AD1C10}" destId="{208CFF0E-07F7-4D6F-8671-6A48EBFDC1B7}" srcOrd="2" destOrd="0" parTransId="{C8C00B73-6514-4F29-B881-67AB184A1AFC}" sibTransId="{41FC8D46-F2AC-459D-A748-B337A5CB023D}"/>
    <dgm:cxn modelId="{B1346D9B-6D60-46F8-B590-840430BBA3C3}" type="presOf" srcId="{8EC56741-DF9D-4349-B832-ABB627581047}" destId="{CBCB4416-15D6-4ABB-AC70-6F50667FD1F9}" srcOrd="0" destOrd="0" presId="urn:microsoft.com/office/officeart/2005/8/layout/cycle1"/>
    <dgm:cxn modelId="{A024A19B-A317-41F0-BFBD-769AC9BF5345}" type="presOf" srcId="{2F8851D1-F70A-456A-8EF0-83FB5ADE74A4}" destId="{EEBE8081-4690-4E20-B2D1-F19933DBEB5D}" srcOrd="0" destOrd="0" presId="urn:microsoft.com/office/officeart/2005/8/layout/cycle1"/>
    <dgm:cxn modelId="{933F67CC-FE69-444F-A128-C6F7C69300B4}" type="presOf" srcId="{74094A69-7244-4A6F-82CB-5203FAF23262}" destId="{0683E770-1E22-44D5-A56D-E8DB3A878371}" srcOrd="0" destOrd="0" presId="urn:microsoft.com/office/officeart/2005/8/layout/cycle1"/>
    <dgm:cxn modelId="{C8C3C3D7-FF77-40D6-87EA-983DE2C78C16}" type="presOf" srcId="{782CF3DE-488A-4B82-9504-4CB60AE0EB28}" destId="{079F9E30-C9CF-4A61-B1A4-15CB6A67ECE6}" srcOrd="0" destOrd="0" presId="urn:microsoft.com/office/officeart/2005/8/layout/cycle1"/>
    <dgm:cxn modelId="{1FFCBDC9-F1C2-4AAF-914B-BE67BA24A715}" type="presParOf" srcId="{AF6D2EC2-2197-4B7C-B952-D31D8E9CC9F3}" destId="{74E640D0-EE60-4325-8C5B-EFFE1CB81B30}" srcOrd="0" destOrd="0" presId="urn:microsoft.com/office/officeart/2005/8/layout/cycle1"/>
    <dgm:cxn modelId="{E768C7D1-D2F6-4721-847E-4D7B54831808}" type="presParOf" srcId="{AF6D2EC2-2197-4B7C-B952-D31D8E9CC9F3}" destId="{F692A8CF-2A9A-49CF-9AF7-A4308DEDACA7}" srcOrd="1" destOrd="0" presId="urn:microsoft.com/office/officeart/2005/8/layout/cycle1"/>
    <dgm:cxn modelId="{79D90FD5-889E-41C0-9345-0315556BC5C6}" type="presParOf" srcId="{AF6D2EC2-2197-4B7C-B952-D31D8E9CC9F3}" destId="{EEBE8081-4690-4E20-B2D1-F19933DBEB5D}" srcOrd="2" destOrd="0" presId="urn:microsoft.com/office/officeart/2005/8/layout/cycle1"/>
    <dgm:cxn modelId="{70583487-1A82-4810-8E49-D49FDC80A6B2}" type="presParOf" srcId="{AF6D2EC2-2197-4B7C-B952-D31D8E9CC9F3}" destId="{60CA7CE2-CE94-4C88-979E-C9ADF42B6D87}" srcOrd="3" destOrd="0" presId="urn:microsoft.com/office/officeart/2005/8/layout/cycle1"/>
    <dgm:cxn modelId="{83EA053E-EBFD-4977-A694-06DC4D31682F}" type="presParOf" srcId="{AF6D2EC2-2197-4B7C-B952-D31D8E9CC9F3}" destId="{94FAACD0-38DF-417A-96C6-F1E3AAF5D3F6}" srcOrd="4" destOrd="0" presId="urn:microsoft.com/office/officeart/2005/8/layout/cycle1"/>
    <dgm:cxn modelId="{4C76853F-D13B-41E4-AC1F-43E44347BF8F}" type="presParOf" srcId="{AF6D2EC2-2197-4B7C-B952-D31D8E9CC9F3}" destId="{CBCB4416-15D6-4ABB-AC70-6F50667FD1F9}" srcOrd="5" destOrd="0" presId="urn:microsoft.com/office/officeart/2005/8/layout/cycle1"/>
    <dgm:cxn modelId="{69AB655F-C98C-4D0B-B4B9-217F42DDDE04}" type="presParOf" srcId="{AF6D2EC2-2197-4B7C-B952-D31D8E9CC9F3}" destId="{5D8FAFCE-F67B-4520-AB0A-A1EEDC825EB7}" srcOrd="6" destOrd="0" presId="urn:microsoft.com/office/officeart/2005/8/layout/cycle1"/>
    <dgm:cxn modelId="{67C966E7-0399-4093-8382-037B6B7CA374}" type="presParOf" srcId="{AF6D2EC2-2197-4B7C-B952-D31D8E9CC9F3}" destId="{A08B2279-E3F2-49A7-A1E9-5074B728A547}" srcOrd="7" destOrd="0" presId="urn:microsoft.com/office/officeart/2005/8/layout/cycle1"/>
    <dgm:cxn modelId="{970A75FF-3D8A-4CFD-80ED-A1ABA5523034}" type="presParOf" srcId="{AF6D2EC2-2197-4B7C-B952-D31D8E9CC9F3}" destId="{FD8B3A2F-7B6F-4AB5-A73D-828F1124C770}" srcOrd="8" destOrd="0" presId="urn:microsoft.com/office/officeart/2005/8/layout/cycle1"/>
    <dgm:cxn modelId="{0F9D07E2-FD0F-4F00-8A39-1EB6D8BBAD06}" type="presParOf" srcId="{AF6D2EC2-2197-4B7C-B952-D31D8E9CC9F3}" destId="{56E2FC59-FE20-4AA4-BBCE-2DD5CDE3C7F5}" srcOrd="9" destOrd="0" presId="urn:microsoft.com/office/officeart/2005/8/layout/cycle1"/>
    <dgm:cxn modelId="{43962042-E4B2-47F9-A5FD-F7CFC2C2654C}" type="presParOf" srcId="{AF6D2EC2-2197-4B7C-B952-D31D8E9CC9F3}" destId="{FC87E1FE-46CA-4DBD-A0AE-7F5C74A02EBD}" srcOrd="10" destOrd="0" presId="urn:microsoft.com/office/officeart/2005/8/layout/cycle1"/>
    <dgm:cxn modelId="{661C8690-8B85-4E99-A722-AB58927EFDAE}" type="presParOf" srcId="{AF6D2EC2-2197-4B7C-B952-D31D8E9CC9F3}" destId="{0683E770-1E22-44D5-A56D-E8DB3A878371}" srcOrd="11" destOrd="0" presId="urn:microsoft.com/office/officeart/2005/8/layout/cycle1"/>
    <dgm:cxn modelId="{6DB19AF6-993B-4902-8459-4AE45C50516E}" type="presParOf" srcId="{AF6D2EC2-2197-4B7C-B952-D31D8E9CC9F3}" destId="{0110F05A-8983-4739-8EC3-7B40D074C2C3}" srcOrd="12" destOrd="0" presId="urn:microsoft.com/office/officeart/2005/8/layout/cycle1"/>
    <dgm:cxn modelId="{80E34FC1-56A2-4077-86E3-FC8BFE9FE7C0}" type="presParOf" srcId="{AF6D2EC2-2197-4B7C-B952-D31D8E9CC9F3}" destId="{92965A8E-872C-4E60-ADAD-A7FDE01401FB}" srcOrd="13" destOrd="0" presId="urn:microsoft.com/office/officeart/2005/8/layout/cycle1"/>
    <dgm:cxn modelId="{A8D6BC74-B676-4463-9099-FD4A2B51F72A}" type="presParOf" srcId="{AF6D2EC2-2197-4B7C-B952-D31D8E9CC9F3}" destId="{079F9E30-C9CF-4A61-B1A4-15CB6A67ECE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2A8CF-2A9A-49CF-9AF7-A4308DEDACA7}">
      <dsp:nvSpPr>
        <dsp:cNvPr id="0" name=""/>
        <dsp:cNvSpPr/>
      </dsp:nvSpPr>
      <dsp:spPr>
        <a:xfrm>
          <a:off x="3336936" y="29355"/>
          <a:ext cx="1389202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itchFamily="34" charset="0"/>
              <a:cs typeface="Arial" pitchFamily="34" charset="0"/>
            </a:rPr>
            <a:t>Analyze</a:t>
          </a:r>
        </a:p>
      </dsp:txBody>
      <dsp:txXfrm>
        <a:off x="3336936" y="29355"/>
        <a:ext cx="1389202" cy="1006078"/>
      </dsp:txXfrm>
    </dsp:sp>
    <dsp:sp modelId="{EEBE8081-4690-4E20-B2D1-F19933DBEB5D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AACD0-38DF-417A-96C6-F1E3AAF5D3F6}">
      <dsp:nvSpPr>
        <dsp:cNvPr id="0" name=""/>
        <dsp:cNvSpPr/>
      </dsp:nvSpPr>
      <dsp:spPr>
        <a:xfrm>
          <a:off x="3944796" y="1900156"/>
          <a:ext cx="1389202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itchFamily="34" charset="0"/>
              <a:cs typeface="Arial" pitchFamily="34" charset="0"/>
            </a:rPr>
            <a:t>Decide</a:t>
          </a:r>
        </a:p>
      </dsp:txBody>
      <dsp:txXfrm>
        <a:off x="3944796" y="1900156"/>
        <a:ext cx="1389202" cy="1006078"/>
      </dsp:txXfrm>
    </dsp:sp>
    <dsp:sp modelId="{CBCB4416-15D6-4ABB-AC70-6F50667FD1F9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3592410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B2279-E3F2-49A7-A1E9-5074B728A547}">
      <dsp:nvSpPr>
        <dsp:cNvPr id="0" name=""/>
        <dsp:cNvSpPr/>
      </dsp:nvSpPr>
      <dsp:spPr>
        <a:xfrm>
          <a:off x="2353398" y="3056374"/>
          <a:ext cx="1389202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itchFamily="34" charset="0"/>
              <a:cs typeface="Arial" pitchFamily="34" charset="0"/>
            </a:rPr>
            <a:t>Control</a:t>
          </a:r>
        </a:p>
      </dsp:txBody>
      <dsp:txXfrm>
        <a:off x="2353398" y="3056374"/>
        <a:ext cx="1389202" cy="1006078"/>
      </dsp:txXfrm>
    </dsp:sp>
    <dsp:sp modelId="{FD8B3A2F-7B6F-4AB5-A73D-828F1124C770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8210155"/>
            <a:gd name="adj4" fmla="val 687157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7E1FE-46CA-4DBD-A0AE-7F5C74A02EBD}">
      <dsp:nvSpPr>
        <dsp:cNvPr id="0" name=""/>
        <dsp:cNvSpPr/>
      </dsp:nvSpPr>
      <dsp:spPr>
        <a:xfrm>
          <a:off x="762000" y="1900156"/>
          <a:ext cx="1389202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itchFamily="34" charset="0"/>
              <a:cs typeface="Arial" pitchFamily="34" charset="0"/>
            </a:rPr>
            <a:t>Instrument</a:t>
          </a:r>
        </a:p>
      </dsp:txBody>
      <dsp:txXfrm>
        <a:off x="762000" y="1900156"/>
        <a:ext cx="1389202" cy="1006078"/>
      </dsp:txXfrm>
    </dsp:sp>
    <dsp:sp modelId="{0683E770-1E22-44D5-A56D-E8DB3A878371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65A8E-872C-4E60-ADAD-A7FDE01401FB}">
      <dsp:nvSpPr>
        <dsp:cNvPr id="0" name=""/>
        <dsp:cNvSpPr/>
      </dsp:nvSpPr>
      <dsp:spPr>
        <a:xfrm>
          <a:off x="1369860" y="29355"/>
          <a:ext cx="1389202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itchFamily="34" charset="0"/>
              <a:cs typeface="Arial" pitchFamily="34" charset="0"/>
            </a:rPr>
            <a:t>Monitor</a:t>
          </a:r>
        </a:p>
      </dsp:txBody>
      <dsp:txXfrm>
        <a:off x="1369860" y="29355"/>
        <a:ext cx="1389202" cy="1006078"/>
      </dsp:txXfrm>
    </dsp:sp>
    <dsp:sp modelId="{079F9E30-C9CF-4A61-B1A4-15CB6A67ECE6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460589"/>
            <a:gd name="adj4" fmla="val 15603396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15D9C-6EC1-4337-8322-DE6AB5BE2F5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EF06F-CE40-4193-A839-41A715306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6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1EA680-8ED6-4708-BAAF-FD6667CA4B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A25D016-BCB9-490E-8D53-CCA441031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09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81125" y="758825"/>
            <a:ext cx="5041900" cy="37814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419831" y="9575448"/>
            <a:ext cx="3381249" cy="504063"/>
          </a:xfrm>
          <a:prstGeom prst="rect">
            <a:avLst/>
          </a:prstGeom>
        </p:spPr>
        <p:txBody>
          <a:bodyPr lIns="102448" tIns="51224" rIns="102448" bIns="51224"/>
          <a:lstStyle/>
          <a:p>
            <a:pPr>
              <a:defRPr/>
            </a:pPr>
            <a:fld id="{1F65394D-1D49-6C4A-9D2A-889B1288060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87" y="3062884"/>
            <a:ext cx="3953820" cy="294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4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5D016-BCB9-490E-8D53-CCA441031A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4485" indent="-39008570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74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6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C1E9D75-5A43-4409-AACF-D2C798F5410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3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4485" indent="-39008570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74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66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DD1C963-742B-4A90-9425-91898A0DE27F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972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http://phys.org/news/2014-03-lifesaving-sensor-full-bladders.html </a:t>
            </a:r>
          </a:p>
          <a:p>
            <a:r>
              <a:rPr lang="en-US" dirty="0" err="1"/>
              <a:t>Rasberry</a:t>
            </a:r>
            <a:r>
              <a:rPr lang="en-US" dirty="0"/>
              <a:t> Pi</a:t>
            </a:r>
          </a:p>
          <a:p>
            <a:r>
              <a:rPr lang="en-US" dirty="0"/>
              <a:t>Tee Shirt Label.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07794-E621-4150-8B32-62C6BEA2F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1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3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>
            <a:spLocks noGrp="1"/>
          </p:cNvSpPr>
          <p:nvPr>
            <p:ph type="title"/>
          </p:nvPr>
        </p:nvSpPr>
        <p:spPr>
          <a:xfrm>
            <a:off x="401638" y="381000"/>
            <a:ext cx="8342312" cy="83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000" y="6642100"/>
            <a:ext cx="817563" cy="152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5739F37-8D1E-40B4-9D16-B6367F6719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2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8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5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2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FC3B-4FE3-4CCD-8F0F-04E4B3C4D254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BD871-05C3-4EED-8312-1CE940239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belange@stevens.edu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tevens.edu/sit/about/minutes-from-manhattan" TargetMode="External"/><Relationship Id="rId5" Type="http://schemas.openxmlformats.org/officeDocument/2006/relationships/image" Target="../media/image1.jpeg"/><Relationship Id="rId4" Type="http://schemas.openxmlformats.org/officeDocument/2006/relationships/hyperlink" Target="http://www.stevens.edu/sit/about/innovatio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odule%205%20-%20Samples%20and%20Sketches%20-%20Data%20Stream%20Analysis.xls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odule%205%20-%20Samples%20and%20Sketches%20-%20Data%20Stream%20Analysis.xls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odule%205%20-%20Samples%20and%20Sketches%20-%20Data%20Stream%20Analysis.xls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415.1674&amp;rep=rep1&amp;type=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l.acm.org/citation.cfm?id=172296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blog/2015/01/28/introducing-streaming-k-means-in-spark-1-2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/>
          <a:p>
            <a:fld id="{E534E3D2-D0EA-9A43-94A0-E47E2B6BBB0B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3352800"/>
            <a:ext cx="8153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Big Data Seminar – BIA 678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Data Stream Analytics - Introduction</a:t>
            </a:r>
            <a:endParaRPr lang="en-US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David Belanger PhD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Senior Research Fellow – Stevens Institute of Technology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3"/>
              </a:rPr>
              <a:t>dbelange@stevens.edu</a:t>
            </a:r>
            <a:endParaRPr lang="en-US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endParaRPr lang="en-US" sz="2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pPr lvl="0" algn="ctr"/>
            <a:r>
              <a:rPr lang="en-US" sz="28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“More data beats clever algorithms, but better data beats more data” : Peter </a:t>
            </a:r>
            <a:r>
              <a:rPr lang="en-US" sz="2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Norvig</a:t>
            </a:r>
            <a:endParaRPr lang="en-US" sz="14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http://www.stevens.edu/news/sites/default/files/images/banners/home_banner01_1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533400"/>
            <a:ext cx="8130619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tevens.edu/news/sites/default/files/images/banners/SIT_banners-city08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66" y="685800"/>
            <a:ext cx="6637887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77D6D-F636-45C4-9AAF-5E5E83F5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30" y="2228851"/>
            <a:ext cx="5298341" cy="306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DD159-18BD-44C7-B53C-008E6B60E2C3}"/>
              </a:ext>
            </a:extLst>
          </p:cNvPr>
          <p:cNvSpPr txBox="1"/>
          <p:nvPr/>
        </p:nvSpPr>
        <p:spPr>
          <a:xfrm>
            <a:off x="1485900" y="548640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339336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59344-B4C3-41A1-8A0A-7797EBC2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06" y="2228851"/>
            <a:ext cx="5000589" cy="30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57F13-D859-4939-B6A3-DA0E577C369A}"/>
              </a:ext>
            </a:extLst>
          </p:cNvPr>
          <p:cNvSpPr txBox="1"/>
          <p:nvPr/>
        </p:nvSpPr>
        <p:spPr>
          <a:xfrm>
            <a:off x="1371600" y="1676400"/>
            <a:ext cx="5429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General Idea:  Small error, 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with high probability 1-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Given a true hypothesis H, and a learned hypothesis H^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[ | H – H^ | &lt; 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|H| ]  &gt; 1 - 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C1541-606D-4EF0-9CD6-CAC5925B35F8}"/>
              </a:ext>
            </a:extLst>
          </p:cNvPr>
          <p:cNvSpPr/>
          <p:nvPr/>
        </p:nvSpPr>
        <p:spPr>
          <a:xfrm>
            <a:off x="2133600" y="4953000"/>
            <a:ext cx="502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37CF6B-5C79-47A5-912F-FF245D41DDF3}"/>
              </a:ext>
            </a:extLst>
          </p:cNvPr>
          <p:cNvSpPr/>
          <p:nvPr/>
        </p:nvSpPr>
        <p:spPr>
          <a:xfrm>
            <a:off x="2125683" y="5003910"/>
            <a:ext cx="5047013" cy="1396890"/>
          </a:xfrm>
          <a:custGeom>
            <a:avLst/>
            <a:gdLst>
              <a:gd name="connsiteX0" fmla="*/ 0 w 5047013"/>
              <a:gd name="connsiteY0" fmla="*/ 1396890 h 1396890"/>
              <a:gd name="connsiteX1" fmla="*/ 1258785 w 5047013"/>
              <a:gd name="connsiteY1" fmla="*/ 1111882 h 1396890"/>
              <a:gd name="connsiteX2" fmla="*/ 2470068 w 5047013"/>
              <a:gd name="connsiteY2" fmla="*/ 280609 h 1396890"/>
              <a:gd name="connsiteX3" fmla="*/ 4180114 w 5047013"/>
              <a:gd name="connsiteY3" fmla="*/ 19352 h 1396890"/>
              <a:gd name="connsiteX4" fmla="*/ 5047013 w 5047013"/>
              <a:gd name="connsiteY4" fmla="*/ 19352 h 1396890"/>
              <a:gd name="connsiteX5" fmla="*/ 5035138 w 5047013"/>
              <a:gd name="connsiteY5" fmla="*/ 19352 h 1396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013" h="1396890">
                <a:moveTo>
                  <a:pt x="0" y="1396890"/>
                </a:moveTo>
                <a:cubicBezTo>
                  <a:pt x="423553" y="1347409"/>
                  <a:pt x="847107" y="1297929"/>
                  <a:pt x="1258785" y="1111882"/>
                </a:cubicBezTo>
                <a:cubicBezTo>
                  <a:pt x="1670463" y="925835"/>
                  <a:pt x="1983180" y="462697"/>
                  <a:pt x="2470068" y="280609"/>
                </a:cubicBezTo>
                <a:cubicBezTo>
                  <a:pt x="2956956" y="98521"/>
                  <a:pt x="3750623" y="62895"/>
                  <a:pt x="4180114" y="19352"/>
                </a:cubicBezTo>
                <a:cubicBezTo>
                  <a:pt x="4609605" y="-24191"/>
                  <a:pt x="5047013" y="19352"/>
                  <a:pt x="5047013" y="19352"/>
                </a:cubicBezTo>
                <a:lnTo>
                  <a:pt x="5035138" y="1935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7DFB1-38C3-45AC-BE26-4E27C8B7E79C}"/>
              </a:ext>
            </a:extLst>
          </p:cNvPr>
          <p:cNvSpPr txBox="1"/>
          <p:nvPr/>
        </p:nvSpPr>
        <p:spPr>
          <a:xfrm>
            <a:off x="1066800" y="548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1 - </a:t>
            </a: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A09B8-EAF9-4481-95B8-5AB0B4A19E27}"/>
              </a:ext>
            </a:extLst>
          </p:cNvPr>
          <p:cNvSpPr txBox="1"/>
          <p:nvPr/>
        </p:nvSpPr>
        <p:spPr>
          <a:xfrm>
            <a:off x="4181599" y="64561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|H|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4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of Samples well known from Statistics Courses.</a:t>
            </a:r>
          </a:p>
          <a:p>
            <a:r>
              <a:rPr lang="en-US" dirty="0"/>
              <a:t>As always, the key is to obtain a random sample to represent the population.</a:t>
            </a:r>
          </a:p>
          <a:p>
            <a:r>
              <a:rPr lang="en-US" dirty="0"/>
              <a:t>From that sample, we would like to generate one or more unbiased estimators (e.g. count, mean, sum, variance, …)</a:t>
            </a:r>
          </a:p>
          <a:p>
            <a:pPr lvl="1"/>
            <a:r>
              <a:rPr lang="en-US" dirty="0"/>
              <a:t>In addition we would like to have error bounds (e.g. </a:t>
            </a:r>
            <a:r>
              <a:rPr lang="en-US" dirty="0" err="1"/>
              <a:t>Hooeffdling</a:t>
            </a:r>
            <a:r>
              <a:rPr lang="en-US" dirty="0"/>
              <a:t> (sum, mean), </a:t>
            </a:r>
            <a:r>
              <a:rPr lang="en-US" dirty="0" err="1"/>
              <a:t>Chernoff</a:t>
            </a:r>
            <a:r>
              <a:rPr lang="en-US" dirty="0"/>
              <a:t> (count).</a:t>
            </a:r>
          </a:p>
        </p:txBody>
      </p:sp>
    </p:spTree>
    <p:extLst>
      <p:ext uri="{BB962C8B-B14F-4D97-AF65-F5344CB8AC3E}">
        <p14:creationId xmlns:p14="http://schemas.microsoft.com/office/powerpoint/2010/main" val="180532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 Sample m items uniformly from a stream</a:t>
            </a:r>
          </a:p>
          <a:p>
            <a:r>
              <a:rPr lang="en-US" dirty="0"/>
              <a:t>Problem:  We don’t know how long the stream is, and it could be effectively infinite.</a:t>
            </a:r>
          </a:p>
          <a:p>
            <a:r>
              <a:rPr lang="en-US" dirty="0"/>
              <a:t>Some approaches:</a:t>
            </a:r>
          </a:p>
          <a:p>
            <a:pPr lvl="1"/>
            <a:r>
              <a:rPr lang="en-US" dirty="0"/>
              <a:t>Reservoir Sampling</a:t>
            </a:r>
          </a:p>
          <a:p>
            <a:pPr lvl="1"/>
            <a:r>
              <a:rPr lang="en-US" dirty="0"/>
              <a:t>Min-Wise Sampling</a:t>
            </a:r>
          </a:p>
          <a:p>
            <a:pPr lvl="1"/>
            <a:r>
              <a:rPr lang="en-US" dirty="0"/>
              <a:t>“Smart” Sampling</a:t>
            </a:r>
          </a:p>
        </p:txBody>
      </p:sp>
    </p:spTree>
    <p:extLst>
      <p:ext uri="{BB962C8B-B14F-4D97-AF65-F5344CB8AC3E}">
        <p14:creationId xmlns:p14="http://schemas.microsoft.com/office/powerpoint/2010/main" val="87400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- </a:t>
            </a:r>
            <a:r>
              <a:rPr lang="en-US" dirty="0">
                <a:hlinkClick r:id="rId2" action="ppaction://hlinkfile"/>
              </a:rPr>
              <a:t>Reservoir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first m items</a:t>
            </a:r>
          </a:p>
          <a:p>
            <a:r>
              <a:rPr lang="en-US" dirty="0"/>
              <a:t>Sample item “</a:t>
            </a:r>
            <a:r>
              <a:rPr lang="en-US" dirty="0" err="1"/>
              <a:t>i</a:t>
            </a:r>
            <a:r>
              <a:rPr lang="en-US" dirty="0"/>
              <a:t>” (</a:t>
            </a:r>
            <a:r>
              <a:rPr lang="en-US" dirty="0" err="1"/>
              <a:t>i</a:t>
            </a:r>
            <a:r>
              <a:rPr lang="en-US" dirty="0"/>
              <a:t> &gt; m) with probability m/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If sampled, randomly replace a previously sampled item.</a:t>
            </a:r>
          </a:p>
          <a:p>
            <a:r>
              <a:rPr lang="en-US" dirty="0"/>
              <a:t>Result:  sample of size m with decreasing likelihood of selection as stream gets longer.</a:t>
            </a:r>
          </a:p>
          <a:p>
            <a:r>
              <a:rPr lang="en-US" dirty="0"/>
              <a:t>Result:  very hard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168031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– </a:t>
            </a:r>
            <a:r>
              <a:rPr lang="en-US" dirty="0">
                <a:hlinkClick r:id="rId2" action="ppaction://hlinkfile"/>
              </a:rPr>
              <a:t>Min-wise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item, generate a random number uniformly distributed between 0 and 1.</a:t>
            </a:r>
          </a:p>
          <a:p>
            <a:r>
              <a:rPr lang="en-US" dirty="0"/>
              <a:t>Store “m” items with the lowest (or highest) random values.</a:t>
            </a:r>
          </a:p>
          <a:p>
            <a:r>
              <a:rPr lang="en-US" dirty="0"/>
              <a:t>Result:  Easy to parallelize followed by merge.</a:t>
            </a:r>
          </a:p>
          <a:p>
            <a:r>
              <a:rPr lang="en-US" dirty="0"/>
              <a:t>Result:  If random number generator is good, can work effectively with a long stream.</a:t>
            </a:r>
          </a:p>
        </p:txBody>
      </p:sp>
    </p:spTree>
    <p:extLst>
      <p:ext uri="{BB962C8B-B14F-4D97-AF65-F5344CB8AC3E}">
        <p14:creationId xmlns:p14="http://schemas.microsoft.com/office/powerpoint/2010/main" val="364688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 Suppose we want to count the distinct items in a stream.</a:t>
            </a:r>
          </a:p>
          <a:p>
            <a:pPr lvl="1"/>
            <a:r>
              <a:rPr lang="en-US" dirty="0"/>
              <a:t>In sampling, many/most items aren’t sampled, so we don’t know their value.</a:t>
            </a:r>
          </a:p>
          <a:p>
            <a:r>
              <a:rPr lang="en-US" dirty="0"/>
              <a:t>Another approach: Sketching</a:t>
            </a:r>
          </a:p>
          <a:p>
            <a:pPr lvl="1"/>
            <a:r>
              <a:rPr lang="en-US" dirty="0"/>
              <a:t>Model the input stream as a vector.</a:t>
            </a:r>
          </a:p>
          <a:p>
            <a:pPr lvl="1"/>
            <a:r>
              <a:rPr lang="en-US" dirty="0"/>
              <a:t>A sketch is the result of multiplying the input stream vector by a matrix (to be defined).</a:t>
            </a:r>
          </a:p>
        </p:txBody>
      </p:sp>
    </p:spTree>
    <p:extLst>
      <p:ext uri="{BB962C8B-B14F-4D97-AF65-F5344CB8AC3E}">
        <p14:creationId xmlns:p14="http://schemas.microsoft.com/office/powerpoint/2010/main" val="54275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Sketch (CM, </a:t>
            </a:r>
            <a:r>
              <a:rPr lang="en-US" dirty="0" err="1"/>
              <a:t>Cormode</a:t>
            </a:r>
            <a:r>
              <a:rPr lang="en-US" dirty="0"/>
              <a:t>, Muthu’04)</a:t>
            </a:r>
          </a:p>
          <a:p>
            <a:pPr lvl="1"/>
            <a:r>
              <a:rPr lang="en-US" dirty="0"/>
              <a:t>Useful for join aggregates, range queries, moments, …</a:t>
            </a:r>
          </a:p>
          <a:p>
            <a:pPr marL="571500" indent="-457200"/>
            <a:r>
              <a:rPr lang="en-US" dirty="0"/>
              <a:t>Given an input stream vector V, of length M</a:t>
            </a:r>
          </a:p>
          <a:p>
            <a:pPr marL="971550" lvl="1" indent="-457200"/>
            <a:r>
              <a:rPr lang="en-US" dirty="0"/>
              <a:t>Create a summary array, A, of size d x w</a:t>
            </a:r>
          </a:p>
          <a:p>
            <a:pPr marL="971550" lvl="1" indent="-457200"/>
            <a:r>
              <a:rPr lang="en-US" dirty="0"/>
              <a:t>Use “d” hash functions to map vector entries into columns (1…w)</a:t>
            </a:r>
          </a:p>
          <a:p>
            <a:pPr marL="971550" lvl="1" indent="-457200"/>
            <a:r>
              <a:rPr lang="en-US" dirty="0"/>
              <a:t>Each element of V is mapped (hashed) into one bucket per row in A </a:t>
            </a:r>
          </a:p>
          <a:p>
            <a:pPr marL="971550" lvl="1" indent="-457200"/>
            <a:r>
              <a:rPr lang="en-US" dirty="0"/>
              <a:t>Merge sketches by matrix summation</a:t>
            </a:r>
          </a:p>
          <a:p>
            <a:pPr marL="971550" lvl="1" indent="-457200"/>
            <a:r>
              <a:rPr lang="en-US" dirty="0"/>
              <a:t>Estimate V(j) = min(k) of {A{k, </a:t>
            </a:r>
            <a:r>
              <a:rPr lang="en-US" dirty="0" err="1"/>
              <a:t>hash</a:t>
            </a:r>
            <a:r>
              <a:rPr lang="en-US" baseline="-25000" dirty="0" err="1"/>
              <a:t>k</a:t>
            </a:r>
            <a:r>
              <a:rPr lang="en-US" dirty="0"/>
              <a:t> (j)}</a:t>
            </a:r>
          </a:p>
        </p:txBody>
      </p:sp>
    </p:spTree>
    <p:extLst>
      <p:ext uri="{BB962C8B-B14F-4D97-AF65-F5344CB8AC3E}">
        <p14:creationId xmlns:p14="http://schemas.microsoft.com/office/powerpoint/2010/main" val="6094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Sketches provide approximation error guarantees, and though not general, CM can count distinct values and calculate approximate moments.</a:t>
            </a:r>
          </a:p>
        </p:txBody>
      </p:sp>
    </p:spTree>
    <p:extLst>
      <p:ext uri="{BB962C8B-B14F-4D97-AF65-F5344CB8AC3E}">
        <p14:creationId xmlns:p14="http://schemas.microsoft.com/office/powerpoint/2010/main" val="347795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Class 8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b="1" dirty="0"/>
              <a:t>Administrative Stuff:</a:t>
            </a:r>
          </a:p>
          <a:p>
            <a:pPr lvl="1"/>
            <a:r>
              <a:rPr lang="en-US" sz="1800" b="1" dirty="0"/>
              <a:t>Think about team projects – abstract 04/02/2019.</a:t>
            </a:r>
          </a:p>
          <a:p>
            <a:pPr lvl="1"/>
            <a:r>
              <a:rPr lang="en-US" sz="1800" b="1" dirty="0"/>
              <a:t>Next couple of weeks:  Starting </a:t>
            </a:r>
            <a:r>
              <a:rPr lang="en-US" sz="1800" b="1" dirty="0" err="1"/>
              <a:t>Recomender</a:t>
            </a:r>
            <a:r>
              <a:rPr lang="en-US" sz="1800" b="1" dirty="0"/>
              <a:t> Systems and Ensembles</a:t>
            </a:r>
          </a:p>
          <a:p>
            <a:r>
              <a:rPr lang="en-US" sz="2000" b="1" dirty="0"/>
              <a:t>Activity #1 –Week’s Readings</a:t>
            </a:r>
          </a:p>
          <a:p>
            <a:pPr lvl="1"/>
            <a:r>
              <a:rPr lang="en-US" sz="2000" b="1" dirty="0"/>
              <a:t>Data Stream Mining, A Survey  Gupta, Rajput, </a:t>
            </a:r>
            <a:r>
              <a:rPr lang="en-US" sz="2000" b="1" dirty="0">
                <a:hlinkClick r:id="rId2"/>
              </a:rPr>
              <a:t>http:citeseerx.ist.psu.edu/viewdoc/download?doi=10.1.1.415.1674&amp;rep=rep1&amp;type=pdf</a:t>
            </a:r>
            <a:r>
              <a:rPr lang="en-US" sz="2000" b="1" dirty="0"/>
              <a:t> </a:t>
            </a:r>
          </a:p>
          <a:p>
            <a:pPr lvl="1"/>
            <a:r>
              <a:rPr lang="en-US" sz="1800" b="1" dirty="0"/>
              <a:t>Team Projects, Homework, etc.</a:t>
            </a:r>
          </a:p>
          <a:p>
            <a:r>
              <a:rPr lang="en-US" sz="2000" b="1" dirty="0"/>
              <a:t>Assignment #1 – Next Week’s Readings</a:t>
            </a:r>
          </a:p>
          <a:p>
            <a:pPr lvl="1"/>
            <a:r>
              <a:rPr lang="en-US" sz="1800" b="1" dirty="0">
                <a:solidFill>
                  <a:prstClr val="black"/>
                </a:solidFill>
              </a:rPr>
              <a:t>A Survey of Collaborative Filtering Techniques : </a:t>
            </a:r>
            <a:r>
              <a:rPr lang="en-US" sz="1800" b="1" dirty="0" err="1">
                <a:solidFill>
                  <a:prstClr val="black"/>
                </a:solidFill>
              </a:rPr>
              <a:t>Su</a:t>
            </a:r>
            <a:r>
              <a:rPr lang="en-US" sz="1800" b="1" dirty="0">
                <a:solidFill>
                  <a:prstClr val="black"/>
                </a:solidFill>
              </a:rPr>
              <a:t> &amp; </a:t>
            </a:r>
            <a:r>
              <a:rPr lang="en-US" sz="1800" b="1" dirty="0" err="1">
                <a:solidFill>
                  <a:prstClr val="black"/>
                </a:solidFill>
              </a:rPr>
              <a:t>Khoshgoftaar</a:t>
            </a:r>
            <a:r>
              <a:rPr lang="en-US" sz="1800" b="1" dirty="0">
                <a:solidFill>
                  <a:prstClr val="black"/>
                </a:solidFill>
              </a:rPr>
              <a:t>: on canvas</a:t>
            </a:r>
          </a:p>
          <a:p>
            <a:pPr lvl="1"/>
            <a:r>
              <a:rPr lang="en-US" sz="1800" b="1" dirty="0"/>
              <a:t>Class 8 -  Spring 2018  Comparison of Collaborative Filtering Algorithms GATECH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fi-FI" sz="1800" b="1" dirty="0">
                <a:latin typeface="Arial" panose="020B0604020202020204" pitchFamily="34" charset="0"/>
                <a:cs typeface="Arial" panose="020B0604020202020204" pitchFamily="34" charset="0"/>
              </a:rPr>
              <a:t>Joonseok Lee, Mingxuan Sun, Guy Lebanon</a:t>
            </a:r>
          </a:p>
          <a:p>
            <a:r>
              <a:rPr lang="en-US" sz="2000" b="1" dirty="0"/>
              <a:t>Activity #2 – Data Stream Analysis</a:t>
            </a:r>
          </a:p>
          <a:p>
            <a:pPr lvl="1"/>
            <a:endParaRPr lang="en-US" sz="1600" b="1" dirty="0"/>
          </a:p>
          <a:p>
            <a:pPr lvl="1"/>
            <a:endParaRPr lang="en-US" sz="1400" b="1" dirty="0"/>
          </a:p>
          <a:p>
            <a:endParaRPr lang="en-US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8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7263C1-76D2-495E-AD19-EDDBCEE737AB}"/>
              </a:ext>
            </a:extLst>
          </p:cNvPr>
          <p:cNvSpPr/>
          <p:nvPr/>
        </p:nvSpPr>
        <p:spPr>
          <a:xfrm>
            <a:off x="1219200" y="522972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BEST-EVER ALGORITHM FOUND FOR HUGE STREAMS OF DATA – Kevin Hartnett, Science</a:t>
            </a:r>
            <a:endParaRPr lang="en-US" sz="2400" b="1" i="0" cap="all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31E9A-8FB3-4299-BEFB-EE250388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700212"/>
            <a:ext cx="752475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D76C2-5031-44B0-AA31-09FCB97D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029200"/>
            <a:ext cx="18986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7263C1-76D2-495E-AD19-EDDBCEE737AB}"/>
              </a:ext>
            </a:extLst>
          </p:cNvPr>
          <p:cNvSpPr/>
          <p:nvPr/>
        </p:nvSpPr>
        <p:spPr>
          <a:xfrm>
            <a:off x="1219200" y="522972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BEST-EVER ALGORITHM FOUND FOR HUGE STREAMS OF DATA – Kevin Hartnett, Science</a:t>
            </a:r>
            <a:endParaRPr lang="en-US" sz="2400" b="1" i="0" cap="all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3CB7A-EA4B-4A91-A226-BDE2C700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32010"/>
            <a:ext cx="77343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6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7263C1-76D2-495E-AD19-EDDBCEE737AB}"/>
              </a:ext>
            </a:extLst>
          </p:cNvPr>
          <p:cNvSpPr/>
          <p:nvPr/>
        </p:nvSpPr>
        <p:spPr>
          <a:xfrm>
            <a:off x="1219200" y="522972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cap="all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BEST-EVER ALGORITHM FOUND FOR HUGE STREAMS OF DATA – Kevin Hartnett, Science</a:t>
            </a:r>
            <a:endParaRPr lang="en-US" sz="2400" b="1" i="0" cap="all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750A-1707-4DB8-A1CF-EE5D76E2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9724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7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Data Stream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pPr lvl="1"/>
            <a:r>
              <a:rPr lang="en-US" dirty="0"/>
              <a:t>Sampling</a:t>
            </a:r>
          </a:p>
          <a:p>
            <a:pPr lvl="1"/>
            <a:r>
              <a:rPr lang="en-US" dirty="0"/>
              <a:t>Sketches</a:t>
            </a:r>
          </a:p>
          <a:p>
            <a:r>
              <a:rPr lang="en-US" dirty="0"/>
              <a:t>Classification and Regression</a:t>
            </a:r>
          </a:p>
          <a:p>
            <a:r>
              <a:rPr lang="en-US" dirty="0"/>
              <a:t>Content Drift</a:t>
            </a:r>
          </a:p>
        </p:txBody>
      </p:sp>
    </p:spTree>
    <p:extLst>
      <p:ext uri="{BB962C8B-B14F-4D97-AF65-F5344CB8AC3E}">
        <p14:creationId xmlns:p14="http://schemas.microsoft.com/office/powerpoint/2010/main" val="267153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Traditional vs Stream Analytics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20078"/>
              </p:ext>
            </p:extLst>
          </p:nvPr>
        </p:nvGraphicFramePr>
        <p:xfrm>
          <a:off x="457200" y="1397000"/>
          <a:ext cx="83058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Stream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Off-line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Real-time</a:t>
                      </a:r>
                      <a:r>
                        <a:rPr lang="en-US" b="1" baseline="0" dirty="0"/>
                        <a:t> Processing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Normal or slow data generation relative to available computational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Rapid data generation relative to available computational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Storage of data is feasible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Storage of data is not feasible (one Pass)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Accurate results are required (usually)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Approximate results are often</a:t>
                      </a:r>
                      <a:r>
                        <a:rPr lang="en-US" b="1" baseline="0" dirty="0"/>
                        <a:t> acceptable (</a:t>
                      </a:r>
                      <a:r>
                        <a:rPr lang="en-US" b="1" baseline="0" dirty="0" err="1"/>
                        <a:t>i.e</a:t>
                      </a:r>
                      <a:r>
                        <a:rPr lang="en-US" b="1" baseline="0" dirty="0"/>
                        <a:t> best that can be done).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Storage of raw data is often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Storage of aggregated and summarized data only, except for anomaly detection.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Spatial and temporal contexts are often considered</a:t>
                      </a:r>
                      <a:r>
                        <a:rPr lang="en-US" b="1" baseline="0" dirty="0"/>
                        <a:t> for classes of applications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Spatial and temporal</a:t>
                      </a:r>
                      <a:r>
                        <a:rPr lang="en-US" b="1" baseline="0" dirty="0"/>
                        <a:t> contexts are particularly important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Algorithms</a:t>
                      </a:r>
                      <a:r>
                        <a:rPr lang="en-US" b="1" baseline="0" dirty="0"/>
                        <a:t> with high space and time complexity are used if required.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Linear and sublinear algorithms are often used, for both space and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355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Stream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Other topics</a:t>
            </a:r>
          </a:p>
          <a:p>
            <a:pPr lvl="1"/>
            <a:r>
              <a:rPr lang="en-US" dirty="0"/>
              <a:t> Drift – Stability</a:t>
            </a:r>
          </a:p>
          <a:p>
            <a:pPr lvl="1"/>
            <a:r>
              <a:rPr lang="en-US" dirty="0"/>
              <a:t> Frequent or Rare Items</a:t>
            </a:r>
          </a:p>
        </p:txBody>
      </p:sp>
    </p:spTree>
    <p:extLst>
      <p:ext uri="{BB962C8B-B14F-4D97-AF65-F5344CB8AC3E}">
        <p14:creationId xmlns:p14="http://schemas.microsoft.com/office/powerpoint/2010/main" val="205973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Stream Analytics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5344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Approaches:</a:t>
                </a:r>
              </a:p>
              <a:p>
                <a:pPr lvl="1"/>
                <a:r>
                  <a:rPr lang="en-US" dirty="0"/>
                  <a:t> Maintain models on-line</a:t>
                </a:r>
              </a:p>
              <a:p>
                <a:pPr lvl="1"/>
                <a:r>
                  <a:rPr lang="en-US" dirty="0"/>
                  <a:t> Retrain and deploy models</a:t>
                </a:r>
              </a:p>
              <a:p>
                <a:r>
                  <a:rPr lang="en-US" dirty="0"/>
                  <a:t>Data Streaming Algorithms</a:t>
                </a:r>
              </a:p>
              <a:p>
                <a:pPr lvl="1"/>
                <a:r>
                  <a:rPr lang="en-US" dirty="0"/>
                  <a:t>Approximation Required</a:t>
                </a:r>
              </a:p>
              <a:p>
                <a:pPr lvl="1"/>
                <a:r>
                  <a:rPr lang="en-US" dirty="0"/>
                  <a:t>Ensuring high, 1 – </a:t>
                </a:r>
                <a:r>
                  <a:rPr lang="el-GR" dirty="0"/>
                  <a:t>δ</a:t>
                </a:r>
                <a:r>
                  <a:rPr lang="en-US" dirty="0"/>
                  <a:t>, probability of a small error </a:t>
                </a:r>
                <a:r>
                  <a:rPr lang="el-GR" dirty="0"/>
                  <a:t>ε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That is, if H is a true hypothesis,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is the learned hypothesis  </a:t>
                </a:r>
                <a:r>
                  <a:rPr lang="en-US" dirty="0" err="1"/>
                  <a:t>Prob</a:t>
                </a:r>
                <a:r>
                  <a:rPr lang="en-US" dirty="0"/>
                  <a:t>[ |H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|&lt; </a:t>
                </a:r>
                <a:r>
                  <a:rPr lang="el-GR" dirty="0"/>
                  <a:t>ε</a:t>
                </a:r>
                <a:r>
                  <a:rPr lang="en-US" dirty="0"/>
                  <a:t>|H|] &gt; 1 - </a:t>
                </a:r>
                <a:r>
                  <a:rPr lang="el-GR" dirty="0"/>
                  <a:t>δ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534400" cy="4525963"/>
              </a:xfrm>
              <a:blipFill>
                <a:blip r:embed="rId2"/>
                <a:stretch>
                  <a:fillRect l="-1643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3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609164"/>
            <a:ext cx="8835081" cy="4114799"/>
            <a:chOff x="1" y="362465"/>
            <a:chExt cx="11780107" cy="5486398"/>
          </a:xfrm>
        </p:grpSpPr>
        <p:sp>
          <p:nvSpPr>
            <p:cNvPr id="4" name="Right Arrow 3"/>
            <p:cNvSpPr/>
            <p:nvPr/>
          </p:nvSpPr>
          <p:spPr>
            <a:xfrm>
              <a:off x="1" y="1334530"/>
              <a:ext cx="1581665" cy="316333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/>
                <a:t>Medical Monitors Data Streams</a:t>
              </a:r>
            </a:p>
          </p:txBody>
        </p:sp>
        <p:sp>
          <p:nvSpPr>
            <p:cNvPr id="5" name="Rectangle 4"/>
            <p:cNvSpPr/>
            <p:nvPr/>
          </p:nvSpPr>
          <p:spPr>
            <a:xfrm rot="10800000" flipV="1">
              <a:off x="1581664" y="601360"/>
              <a:ext cx="617839" cy="52475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/>
              <a:r>
                <a:rPr lang="en-US" sz="900" b="1" dirty="0"/>
                <a:t>Stream Split and Redirection-    Parallel </a:t>
              </a:r>
              <a:r>
                <a:rPr lang="en-US" sz="900" b="1" dirty="0" err="1"/>
                <a:t>OUtput</a:t>
              </a:r>
              <a:endParaRPr lang="en-US" sz="900" b="1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199504" y="1169773"/>
              <a:ext cx="403653" cy="1647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99503" y="4415481"/>
              <a:ext cx="403653" cy="1647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Process 7"/>
            <p:cNvSpPr/>
            <p:nvPr/>
          </p:nvSpPr>
          <p:spPr>
            <a:xfrm>
              <a:off x="2603156" y="980303"/>
              <a:ext cx="1070920" cy="41189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/>
                <a:t>Decision Model Processor</a:t>
              </a:r>
            </a:p>
          </p:txBody>
        </p:sp>
        <p:sp>
          <p:nvSpPr>
            <p:cNvPr id="9" name="Flowchart: Process 8"/>
            <p:cNvSpPr/>
            <p:nvPr/>
          </p:nvSpPr>
          <p:spPr>
            <a:xfrm>
              <a:off x="2677297" y="1392195"/>
              <a:ext cx="906162" cy="23065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/>
                <a:t>Memory</a:t>
              </a: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2603156" y="4279558"/>
              <a:ext cx="1070920" cy="41189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/>
                <a:t>Decision Model Processor</a:t>
              </a:r>
            </a:p>
          </p:txBody>
        </p:sp>
        <p:sp>
          <p:nvSpPr>
            <p:cNvPr id="11" name="Flowchart: Process 10"/>
            <p:cNvSpPr/>
            <p:nvPr/>
          </p:nvSpPr>
          <p:spPr>
            <a:xfrm>
              <a:off x="2677297" y="4691450"/>
              <a:ext cx="906162" cy="230659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/>
                <a:t>Memory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199503" y="601360"/>
              <a:ext cx="3850780" cy="37894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Fast Load to Data Warehouse or Stream Data Warehouse</a:t>
              </a:r>
            </a:p>
          </p:txBody>
        </p:sp>
        <p:sp>
          <p:nvSpPr>
            <p:cNvPr id="14" name="Flowchart: Process 13"/>
            <p:cNvSpPr/>
            <p:nvPr/>
          </p:nvSpPr>
          <p:spPr>
            <a:xfrm>
              <a:off x="6098237" y="362465"/>
              <a:ext cx="1598141" cy="1029730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 Warehouse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674076" y="1089454"/>
              <a:ext cx="1101124" cy="12864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Dosage Decisions - </a:t>
              </a:r>
            </a:p>
            <a:p>
              <a:pPr algn="ctr"/>
              <a:r>
                <a:rPr lang="en-US" sz="750" dirty="0"/>
                <a:t>Control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674075" y="943231"/>
              <a:ext cx="2424161" cy="2265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Logs, Aggregations, …</a:t>
              </a: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8064843" y="477795"/>
              <a:ext cx="683741" cy="31303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8217243" y="630195"/>
              <a:ext cx="683741" cy="31303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8369643" y="782595"/>
              <a:ext cx="683741" cy="31303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8522043" y="934995"/>
              <a:ext cx="683741" cy="31303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8674443" y="1087395"/>
              <a:ext cx="823784" cy="313036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Supporting DBs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36259" y="1680519"/>
              <a:ext cx="3962400" cy="578709"/>
            </a:xfrm>
            <a:prstGeom prst="rect">
              <a:avLst/>
            </a:prstGeom>
            <a:solidFill>
              <a:srgbClr val="99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Data Integration, Query Processing</a:t>
              </a:r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7125730" y="1392195"/>
              <a:ext cx="337751" cy="2883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8900984" y="1400431"/>
              <a:ext cx="152400" cy="280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71222" y="3880022"/>
              <a:ext cx="2108886" cy="13757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User Reports,</a:t>
              </a:r>
            </a:p>
            <a:p>
              <a:pPr algn="ctr"/>
              <a:r>
                <a:rPr lang="en-US" sz="900" b="1" dirty="0"/>
                <a:t>Data Marts,</a:t>
              </a:r>
            </a:p>
            <a:p>
              <a:pPr algn="ctr"/>
              <a:r>
                <a:rPr lang="en-US" sz="900" b="1" dirty="0"/>
                <a:t>Data Cubes, Pivot Tables,</a:t>
              </a:r>
            </a:p>
            <a:p>
              <a:pPr algn="ctr"/>
              <a:r>
                <a:rPr lang="en-US" sz="900" b="1" dirty="0"/>
                <a:t>Dashboards, …</a:t>
              </a:r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10091351" y="2259228"/>
              <a:ext cx="510746" cy="16784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32605" y="3880022"/>
              <a:ext cx="2520779" cy="1968841"/>
            </a:xfrm>
            <a:prstGeom prst="rect">
              <a:avLst/>
            </a:prstGeom>
            <a:solidFill>
              <a:srgbClr val="99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Deep Analytical Processes</a:t>
              </a:r>
            </a:p>
          </p:txBody>
        </p:sp>
        <p:sp>
          <p:nvSpPr>
            <p:cNvPr id="29" name="Down Arrow 28"/>
            <p:cNvSpPr/>
            <p:nvPr/>
          </p:nvSpPr>
          <p:spPr>
            <a:xfrm>
              <a:off x="7677666" y="2259228"/>
              <a:ext cx="518984" cy="16207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6409038" y="1392195"/>
              <a:ext cx="584886" cy="25454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9053384" y="4415481"/>
              <a:ext cx="617838" cy="2759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13189" y="4110681"/>
              <a:ext cx="1301576" cy="14086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Fast, In Memory, Classification Data, Models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914765" y="4691450"/>
              <a:ext cx="6178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3377514" y="1622854"/>
              <a:ext cx="1235675" cy="29573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1"/>
              <a:endCxn id="11" idx="3"/>
            </p:cNvCxnSpPr>
            <p:nvPr/>
          </p:nvCxnSpPr>
          <p:spPr>
            <a:xfrm flipH="1" flipV="1">
              <a:off x="3583459" y="4806780"/>
              <a:ext cx="1029730" cy="8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2899719" y="2011066"/>
              <a:ext cx="181233" cy="146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899717" y="2395670"/>
              <a:ext cx="181233" cy="146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95599" y="2745261"/>
              <a:ext cx="181233" cy="146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99719" y="3374427"/>
              <a:ext cx="181233" cy="146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99719" y="3676137"/>
              <a:ext cx="181233" cy="1462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23071" y="2945543"/>
              <a:ext cx="1767015" cy="228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b="1" dirty="0">
                  <a:solidFill>
                    <a:schemeClr val="tx2"/>
                  </a:solidFill>
                </a:rPr>
                <a:t>Perhaps Hundreds in Parallel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097292" y="1609164"/>
            <a:ext cx="0" cy="425442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36074" y="1609164"/>
            <a:ext cx="0" cy="425442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5873" y="5873386"/>
            <a:ext cx="3338782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146721" y="1628759"/>
            <a:ext cx="3203211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667764" y="2492672"/>
            <a:ext cx="3621302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4339" y="3505927"/>
            <a:ext cx="1384727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685326" y="2492671"/>
            <a:ext cx="0" cy="3302339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67764" y="5795010"/>
            <a:ext cx="2236574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289065" y="2554456"/>
            <a:ext cx="0" cy="95147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904338" y="3505927"/>
            <a:ext cx="0" cy="2218036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8640" y="1327512"/>
            <a:ext cx="1617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1) Streaming Engine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36897" y="3119262"/>
            <a:ext cx="12426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2) IQA</a:t>
            </a:r>
            <a:r>
              <a:rPr lang="en-US" sz="1350" b="1"/>
              <a:t>* Engine</a:t>
            </a:r>
            <a:endParaRPr lang="en-US" sz="13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006104" y="5440974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Data Integration, Query </a:t>
            </a:r>
          </a:p>
          <a:p>
            <a:r>
              <a:rPr lang="en-US" sz="1200" dirty="0"/>
              <a:t>Processing, and Deep Analytics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1399" y="2381462"/>
            <a:ext cx="854673" cy="1431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Automated Patient  Treatment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609516" y="893243"/>
            <a:ext cx="924883" cy="1431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Upstream Systems</a:t>
            </a:r>
          </a:p>
          <a:p>
            <a:endParaRPr lang="en-US" sz="1200" b="1" dirty="0"/>
          </a:p>
        </p:txBody>
      </p:sp>
      <p:sp>
        <p:nvSpPr>
          <p:cNvPr id="33" name="Left-Right Arrow 32"/>
          <p:cNvSpPr/>
          <p:nvPr/>
        </p:nvSpPr>
        <p:spPr>
          <a:xfrm>
            <a:off x="6732888" y="1708691"/>
            <a:ext cx="863814" cy="3360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63988" y="6261100"/>
            <a:ext cx="817563" cy="152400"/>
          </a:xfrm>
        </p:spPr>
        <p:txBody>
          <a:bodyPr/>
          <a:lstStyle/>
          <a:p>
            <a:fld id="{75739F37-8D1E-40B4-9D16-B6367F67191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" y="6147625"/>
            <a:ext cx="974492" cy="623807"/>
          </a:xfrm>
          <a:prstGeom prst="rect">
            <a:avLst/>
          </a:prstGeom>
        </p:spPr>
      </p:pic>
      <p:pic>
        <p:nvPicPr>
          <p:cNvPr id="59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58" y="6107565"/>
            <a:ext cx="1522644" cy="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free injection drip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96" y="3310687"/>
            <a:ext cx="424078" cy="5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4664610" y="67227"/>
            <a:ext cx="924883" cy="1431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EcoSystem</a:t>
            </a:r>
            <a:r>
              <a:rPr lang="en-US" sz="1200" b="1" dirty="0"/>
              <a:t> Member Systems:</a:t>
            </a:r>
          </a:p>
          <a:p>
            <a:r>
              <a:rPr lang="en-US" sz="1200" b="1" dirty="0"/>
              <a:t>Billing</a:t>
            </a:r>
          </a:p>
          <a:p>
            <a:r>
              <a:rPr lang="en-US" sz="1200" b="1" dirty="0"/>
              <a:t>Inventory</a:t>
            </a:r>
          </a:p>
          <a:p>
            <a:r>
              <a:rPr lang="en-US" sz="1200" b="1" dirty="0"/>
              <a:t>Insurance</a:t>
            </a:r>
          </a:p>
          <a:p>
            <a:r>
              <a:rPr lang="en-US" sz="1200" b="1" dirty="0"/>
              <a:t>…</a:t>
            </a:r>
          </a:p>
          <a:p>
            <a:endParaRPr lang="en-US" sz="1200" b="1" dirty="0"/>
          </a:p>
        </p:txBody>
      </p:sp>
      <p:sp>
        <p:nvSpPr>
          <p:cNvPr id="37" name="Bent Arrow 36"/>
          <p:cNvSpPr/>
          <p:nvPr/>
        </p:nvSpPr>
        <p:spPr>
          <a:xfrm>
            <a:off x="3947982" y="893243"/>
            <a:ext cx="716628" cy="1488219"/>
          </a:xfrm>
          <a:prstGeom prst="ben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Picture 2" descr="Image result for free injection drip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" y="3951172"/>
            <a:ext cx="424078" cy="5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Elbow Connector 51"/>
          <p:cNvCxnSpPr/>
          <p:nvPr/>
        </p:nvCxnSpPr>
        <p:spPr>
          <a:xfrm rot="10800000" flipV="1">
            <a:off x="304801" y="3717918"/>
            <a:ext cx="3276603" cy="529414"/>
          </a:xfrm>
          <a:prstGeom prst="bentConnector3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95544" y="381000"/>
            <a:ext cx="848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Streaming Architecture: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48632" y="136816"/>
            <a:ext cx="274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Cloud: 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Fog:  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141587" y="367648"/>
            <a:ext cx="963828" cy="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141587" y="598481"/>
            <a:ext cx="96382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5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9D49-C780-47E5-BB45-17173D4ED346}"/>
              </a:ext>
            </a:extLst>
          </p:cNvPr>
          <p:cNvSpPr txBox="1"/>
          <p:nvPr/>
        </p:nvSpPr>
        <p:spPr>
          <a:xfrm>
            <a:off x="1447800" y="1676400"/>
            <a:ext cx="594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Email spam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Twitter Sentiment Analyzer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Credit Card Fraud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Health Problem Detection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One event at a time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Used at most once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Continuous Monitoring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Limited Memory, Time, Complexity, …</a:t>
            </a:r>
          </a:p>
        </p:txBody>
      </p:sp>
    </p:spTree>
    <p:extLst>
      <p:ext uri="{BB962C8B-B14F-4D97-AF65-F5344CB8AC3E}">
        <p14:creationId xmlns:p14="http://schemas.microsoft.com/office/powerpoint/2010/main" val="203618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r>
              <a:rPr lang="en-US" dirty="0"/>
              <a:t>Approximation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3820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Streaming Algorithms</a:t>
                </a:r>
              </a:p>
              <a:p>
                <a:pPr lvl="1"/>
                <a:r>
                  <a:rPr lang="en-US" dirty="0"/>
                  <a:t>Approximation Required</a:t>
                </a:r>
              </a:p>
              <a:p>
                <a:pPr lvl="1"/>
                <a:r>
                  <a:rPr lang="en-US" dirty="0"/>
                  <a:t>Ensuring high, 1 – </a:t>
                </a:r>
                <a:r>
                  <a:rPr lang="el-GR" dirty="0"/>
                  <a:t>δ</a:t>
                </a:r>
                <a:r>
                  <a:rPr lang="en-US" dirty="0"/>
                  <a:t>, probability of a small error </a:t>
                </a:r>
                <a:r>
                  <a:rPr lang="el-GR" dirty="0"/>
                  <a:t>ε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That is, if H is a true hypothesis,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is the learned hypothesis  </a:t>
                </a:r>
                <a:r>
                  <a:rPr lang="en-US" dirty="0" err="1"/>
                  <a:t>Prob</a:t>
                </a:r>
                <a:r>
                  <a:rPr lang="en-US" dirty="0"/>
                  <a:t> [ |H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|&lt; </a:t>
                </a:r>
                <a:r>
                  <a:rPr lang="el-GR" dirty="0"/>
                  <a:t>ε</a:t>
                </a:r>
                <a:r>
                  <a:rPr lang="en-US" dirty="0"/>
                  <a:t>|H| &gt; 1 - </a:t>
                </a:r>
                <a:r>
                  <a:rPr lang="el-GR" dirty="0"/>
                  <a:t>δ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382000" cy="4525963"/>
              </a:xfrm>
              <a:blipFill>
                <a:blip r:embed="rId2"/>
                <a:stretch>
                  <a:fillRect l="-1673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1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Class 8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66018"/>
            <a:ext cx="8610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Looking Ahead – Readings on Data Analysis  :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Next Week Assignment: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Recommender Systems:  </a:t>
            </a:r>
          </a:p>
          <a:p>
            <a:pPr lvl="3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A Comparative Study of Collaborative Filtering Algorithms,</a:t>
            </a:r>
          </a:p>
          <a:p>
            <a:pPr marL="1371600" lvl="3" indent="0">
              <a:buNone/>
            </a:pPr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Joonseok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Mingxuan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Sun, Guy Lebanon</a:t>
            </a:r>
          </a:p>
          <a:p>
            <a:pPr marL="1371600" lvl="3" indent="0">
              <a:buNone/>
            </a:pPr>
            <a:r>
              <a:rPr lang="en-US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A Survey of Collaborative Filtering Techniques : </a:t>
            </a:r>
            <a:r>
              <a:rPr lang="en-US" sz="17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7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Khoshgoftaar</a:t>
            </a:r>
            <a:r>
              <a:rPr lang="en-US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canvas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1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04/09/2019 Assignment:</a:t>
            </a:r>
          </a:p>
          <a:p>
            <a:pPr lvl="2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Systems:</a:t>
            </a:r>
          </a:p>
          <a:p>
            <a:pPr lvl="3"/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 on Boosting, Yoav Freund Rob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Schapir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on CANVAS</a:t>
            </a:r>
          </a:p>
          <a:p>
            <a:pPr lvl="1"/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04/16/2018</a:t>
            </a:r>
          </a:p>
          <a:p>
            <a:pPr lvl="3"/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: A Scalable Tree Boosting System </a:t>
            </a:r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Tianqi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Chen and Carlos </a:t>
            </a:r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Guestrin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, ACM from Library or CANVAS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- Data Stream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Fixed number of independent variables</a:t>
            </a:r>
          </a:p>
          <a:p>
            <a:pPr lvl="1"/>
            <a:r>
              <a:rPr lang="en-US" dirty="0"/>
              <a:t>Ability to process possibly infinite number of events</a:t>
            </a:r>
          </a:p>
          <a:p>
            <a:pPr lvl="1"/>
            <a:r>
              <a:rPr lang="en-US" dirty="0"/>
              <a:t>Limited number of class labels (event types)</a:t>
            </a:r>
          </a:p>
          <a:p>
            <a:pPr lvl="1"/>
            <a:r>
              <a:rPr lang="en-US" dirty="0"/>
              <a:t>Either strict bound on training time, or off-line training</a:t>
            </a:r>
          </a:p>
          <a:p>
            <a:pPr lvl="1"/>
            <a:r>
              <a:rPr lang="en-US" dirty="0"/>
              <a:t>Stationary or evolving Concept Drift</a:t>
            </a:r>
          </a:p>
          <a:p>
            <a:pPr lvl="1"/>
            <a:r>
              <a:rPr lang="en-US" dirty="0"/>
              <a:t>Data exceeds amount of memory available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0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- Data Stream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At most single pass.  Classify or discard each item only once.</a:t>
            </a:r>
          </a:p>
          <a:p>
            <a:pPr lvl="1"/>
            <a:r>
              <a:rPr lang="en-US" dirty="0"/>
              <a:t>Use as little memory and time as possible</a:t>
            </a:r>
          </a:p>
          <a:p>
            <a:pPr lvl="1"/>
            <a:r>
              <a:rPr lang="en-US" dirty="0"/>
              <a:t>Be ready to predict each input</a:t>
            </a:r>
          </a:p>
        </p:txBody>
      </p:sp>
    </p:spTree>
    <p:extLst>
      <p:ext uri="{BB962C8B-B14F-4D97-AF65-F5344CB8AC3E}">
        <p14:creationId xmlns:p14="http://schemas.microsoft.com/office/powerpoint/2010/main" val="458899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- Data Stream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(Most are familiar):</a:t>
            </a:r>
          </a:p>
          <a:p>
            <a:pPr lvl="1"/>
            <a:r>
              <a:rPr lang="en-US" dirty="0"/>
              <a:t>Decision Trees (e.g. C4.5, CART, many more)</a:t>
            </a:r>
          </a:p>
          <a:p>
            <a:pPr lvl="1"/>
            <a:r>
              <a:rPr lang="en-US" dirty="0"/>
              <a:t>Rules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Support Vector Machines/Neural Networks</a:t>
            </a:r>
          </a:p>
          <a:p>
            <a:pPr lvl="1"/>
            <a:r>
              <a:rPr lang="en-US" dirty="0"/>
              <a:t>Bayesian</a:t>
            </a:r>
          </a:p>
          <a:p>
            <a:pPr lvl="1"/>
            <a:r>
              <a:rPr lang="en-US" dirty="0"/>
              <a:t>Ensemble</a:t>
            </a:r>
          </a:p>
          <a:p>
            <a:pPr lvl="1"/>
            <a:r>
              <a:rPr lang="en-US" dirty="0"/>
              <a:t>Off-line Model Creation</a:t>
            </a:r>
          </a:p>
        </p:txBody>
      </p:sp>
    </p:spTree>
    <p:extLst>
      <p:ext uri="{BB962C8B-B14F-4D97-AF65-F5344CB8AC3E}">
        <p14:creationId xmlns:p14="http://schemas.microsoft.com/office/powerpoint/2010/main" val="314627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Big Data Stream Analytics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Analytic Approaches:</a:t>
            </a:r>
          </a:p>
          <a:p>
            <a:pPr lvl="1"/>
            <a:r>
              <a:rPr lang="en-US" dirty="0"/>
              <a:t>Naïve Bayes Classifier – P ( Y| x)</a:t>
            </a:r>
          </a:p>
          <a:p>
            <a:pPr lvl="1"/>
            <a:r>
              <a:rPr lang="en-US" dirty="0"/>
              <a:t> Neural Nets – e.g. Perceptron</a:t>
            </a:r>
          </a:p>
          <a:p>
            <a:pPr lvl="1"/>
            <a:r>
              <a:rPr lang="en-US" dirty="0"/>
              <a:t> Tree Classifier – Need fast Tree Induction Algorithm.</a:t>
            </a:r>
          </a:p>
          <a:p>
            <a:r>
              <a:rPr lang="en-US" dirty="0"/>
              <a:t>Data Streaming Algorithms</a:t>
            </a:r>
          </a:p>
          <a:p>
            <a:pPr lvl="1"/>
            <a:r>
              <a:rPr lang="en-US" dirty="0"/>
              <a:t> Tree Classifier</a:t>
            </a:r>
          </a:p>
          <a:p>
            <a:pPr lvl="2"/>
            <a:r>
              <a:rPr lang="en-US" dirty="0"/>
              <a:t> Fast recursive induction</a:t>
            </a:r>
          </a:p>
          <a:p>
            <a:pPr lvl="2"/>
            <a:r>
              <a:rPr lang="en-US" dirty="0"/>
              <a:t> Pre Processing Pruning (stopping) – Stop if no error or threshold probability of error</a:t>
            </a:r>
          </a:p>
          <a:p>
            <a:pPr lvl="2"/>
            <a:r>
              <a:rPr lang="en-US" dirty="0"/>
              <a:t> Example:  </a:t>
            </a:r>
            <a:r>
              <a:rPr lang="en-US" dirty="0" err="1"/>
              <a:t>Hoeffding</a:t>
            </a:r>
            <a:r>
              <a:rPr lang="en-US" dirty="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605319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– Naïve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D94EC-4FC4-4A4F-B281-41A2866E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66" y="2102250"/>
            <a:ext cx="5488434" cy="3338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FDF0F-4FB8-4594-A5D4-FBD26943B7C3}"/>
              </a:ext>
            </a:extLst>
          </p:cNvPr>
          <p:cNvSpPr txBox="1"/>
          <p:nvPr/>
        </p:nvSpPr>
        <p:spPr>
          <a:xfrm>
            <a:off x="1485900" y="5440453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3383653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– 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C9AA-F6A7-4C7D-AE54-FC924499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24" y="2211000"/>
            <a:ext cx="5715876" cy="3296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C1BBF-F8D3-4428-8468-FAE113CD2F35}"/>
              </a:ext>
            </a:extLst>
          </p:cNvPr>
          <p:cNvSpPr txBox="1"/>
          <p:nvPr/>
        </p:nvSpPr>
        <p:spPr>
          <a:xfrm>
            <a:off x="1485900" y="5440453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985766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Stream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Analytic Approaches – </a:t>
            </a:r>
            <a:r>
              <a:rPr lang="en-US" dirty="0" err="1"/>
              <a:t>Hoeffding</a:t>
            </a:r>
            <a:r>
              <a:rPr lang="en-US" dirty="0"/>
              <a:t> Trees:</a:t>
            </a:r>
          </a:p>
          <a:p>
            <a:pPr lvl="1"/>
            <a:r>
              <a:rPr lang="en-US" dirty="0"/>
              <a:t>Small sample may be quite accurate.  That is it may be sufficient to consider only a small number of training events that pass through a node to find the best split.</a:t>
            </a:r>
          </a:p>
          <a:p>
            <a:pPr lvl="1"/>
            <a:r>
              <a:rPr lang="en-US" dirty="0"/>
              <a:t>For example, only a few events might be sufficient to find a split for the root.</a:t>
            </a:r>
          </a:p>
          <a:p>
            <a:pPr lvl="1"/>
            <a:r>
              <a:rPr lang="en-US" dirty="0"/>
              <a:t> But:  How many events are sufficient? 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Hoeffding</a:t>
            </a:r>
            <a:r>
              <a:rPr lang="en-US" dirty="0"/>
              <a:t> Bound!</a:t>
            </a:r>
          </a:p>
        </p:txBody>
      </p:sp>
    </p:spTree>
    <p:extLst>
      <p:ext uri="{BB962C8B-B14F-4D97-AF65-F5344CB8AC3E}">
        <p14:creationId xmlns:p14="http://schemas.microsoft.com/office/powerpoint/2010/main" val="171916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r>
              <a:rPr lang="en-US" sz="2000" dirty="0"/>
              <a:t>(Decision Tree Classification, Tomi </a:t>
            </a:r>
            <a:r>
              <a:rPr lang="en-US" sz="2000" dirty="0" err="1"/>
              <a:t>Yiu</a:t>
            </a:r>
            <a:r>
              <a:rPr lang="en-US" sz="2000" dirty="0"/>
              <a:t>, 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0200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Analytic Approaches – </a:t>
                </a:r>
                <a:r>
                  <a:rPr lang="en-US" dirty="0" err="1"/>
                  <a:t>Hoeffding</a:t>
                </a:r>
                <a:r>
                  <a:rPr lang="en-US" dirty="0"/>
                  <a:t> Bound:</a:t>
                </a:r>
              </a:p>
              <a:p>
                <a:pPr lvl="1"/>
                <a:r>
                  <a:rPr lang="en-US" dirty="0"/>
                  <a:t> Independent of underlying probability distribution – i.e. non-parametric</a:t>
                </a:r>
              </a:p>
              <a:p>
                <a:pPr lvl="1"/>
                <a:r>
                  <a:rPr lang="en-US" dirty="0"/>
                  <a:t> A real valued, random variable r, with range R.</a:t>
                </a:r>
              </a:p>
              <a:p>
                <a:pPr lvl="1"/>
                <a:r>
                  <a:rPr lang="en-US" dirty="0"/>
                  <a:t>  Take n independent observations of r, with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Is this stable?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altLang="en-US" dirty="0" err="1"/>
                  <a:t>Hoeffding</a:t>
                </a:r>
                <a:r>
                  <a:rPr lang="en-US" altLang="en-US" dirty="0"/>
                  <a:t> bound states that P(</a:t>
                </a:r>
                <a:r>
                  <a:rPr lang="en-US" altLang="en-US" dirty="0">
                    <a:sym typeface="Symbol" pitchFamily="18" charset="2"/>
                  </a:rPr>
                  <a:t></a:t>
                </a:r>
                <a:r>
                  <a:rPr lang="en-US" altLang="en-US" baseline="-25000" dirty="0"/>
                  <a:t>r</a:t>
                </a:r>
                <a:r>
                  <a:rPr lang="en-US" altLang="en-US" dirty="0">
                    <a:sym typeface="Symbol" pitchFamily="18" charset="2"/>
                  </a:rPr>
                  <a:t>  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altLang="en-US" dirty="0"/>
                  <a:t> - </a:t>
                </a:r>
                <a:r>
                  <a:rPr lang="en-US" altLang="en-US" dirty="0">
                    <a:sym typeface="Symbol" pitchFamily="18" charset="2"/>
                  </a:rPr>
                  <a:t></a:t>
                </a:r>
                <a:r>
                  <a:rPr lang="en-US" altLang="en-US" dirty="0"/>
                  <a:t>) = 1 - </a:t>
                </a:r>
                <a:r>
                  <a:rPr lang="en-US" altLang="en-US" dirty="0">
                    <a:sym typeface="Symbol" pitchFamily="18" charset="2"/>
                  </a:rPr>
                  <a:t>, where </a:t>
                </a:r>
                <a:r>
                  <a:rPr lang="en-US" altLang="en-US" baseline="-25000" dirty="0"/>
                  <a:t>r</a:t>
                </a:r>
                <a:r>
                  <a:rPr lang="en-US" altLang="en-US" dirty="0">
                    <a:sym typeface="Symbol" pitchFamily="18" charset="2"/>
                  </a:rPr>
                  <a:t> is the true mean,  is a small number, and 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0200"/>
                <a:ext cx="8229600" cy="4525963"/>
              </a:xfrm>
              <a:blipFill>
                <a:blip r:embed="rId3"/>
                <a:stretch>
                  <a:fillRect l="-1704" t="-2830" r="-1407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027488"/>
              </p:ext>
            </p:extLst>
          </p:nvPr>
        </p:nvGraphicFramePr>
        <p:xfrm>
          <a:off x="3124200" y="5486400"/>
          <a:ext cx="228600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066800" imgH="457200" progId="Equation.3">
                  <p:embed/>
                </p:oleObj>
              </mc:Choice>
              <mc:Fallback>
                <p:oleObj name="Equation" r:id="rId4" imgW="106680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86400"/>
                        <a:ext cx="2286000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1020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r>
              <a:rPr lang="en-US" sz="2000" dirty="0"/>
              <a:t>(Decision Tree Classification, Tomi </a:t>
            </a:r>
            <a:r>
              <a:rPr lang="en-US" sz="2000" dirty="0" err="1"/>
              <a:t>Yiu</a:t>
            </a:r>
            <a:r>
              <a:rPr lang="en-US" sz="2000" dirty="0"/>
              <a:t>,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Analytic Approaches –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Bound:</a:t>
            </a:r>
          </a:p>
          <a:p>
            <a:pPr lvl="1"/>
            <a:r>
              <a:rPr lang="en-US" altLang="en-US" b="1" dirty="0"/>
              <a:t>Let G(X</a:t>
            </a:r>
            <a:r>
              <a:rPr lang="en-US" altLang="en-US" b="1" baseline="-25000" dirty="0"/>
              <a:t>i</a:t>
            </a:r>
            <a:r>
              <a:rPr lang="en-US" altLang="en-US" b="1" dirty="0"/>
              <a:t>) be the heuristic measure used to choose the split, where X</a:t>
            </a:r>
            <a:r>
              <a:rPr lang="en-US" altLang="en-US" b="1" baseline="-25000" dirty="0"/>
              <a:t>i</a:t>
            </a:r>
            <a:r>
              <a:rPr lang="en-US" altLang="en-US" b="1" dirty="0"/>
              <a:t> is a discrete attribute</a:t>
            </a:r>
          </a:p>
          <a:p>
            <a:pPr lvl="1"/>
            <a:r>
              <a:rPr lang="en-US" altLang="en-US" b="1" dirty="0"/>
              <a:t>Let 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a</a:t>
            </a:r>
            <a:r>
              <a:rPr lang="en-US" altLang="en-US" b="1" dirty="0"/>
              <a:t>, 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b</a:t>
            </a:r>
            <a:r>
              <a:rPr lang="en-US" altLang="en-US" b="1" dirty="0"/>
              <a:t> be the attribute with the highest and second-highest observed G() after seeing n examples respectively</a:t>
            </a:r>
          </a:p>
          <a:p>
            <a:pPr lvl="1"/>
            <a:r>
              <a:rPr lang="en-US" altLang="en-US" b="1" dirty="0"/>
              <a:t>Let </a:t>
            </a:r>
            <a:r>
              <a:rPr lang="en-US" altLang="en-US" b="1" dirty="0">
                <a:sym typeface="Symbol" pitchFamily="18" charset="2"/>
              </a:rPr>
              <a:t>G = G(</a:t>
            </a:r>
            <a:r>
              <a:rPr lang="en-US" altLang="en-US" b="1" dirty="0" err="1">
                <a:sym typeface="Symbol" pitchFamily="18" charset="2"/>
              </a:rPr>
              <a:t>X</a:t>
            </a:r>
            <a:r>
              <a:rPr lang="en-US" altLang="en-US" b="1" baseline="-25000" dirty="0" err="1">
                <a:sym typeface="Symbol" pitchFamily="18" charset="2"/>
              </a:rPr>
              <a:t>a</a:t>
            </a:r>
            <a:r>
              <a:rPr lang="en-US" altLang="en-US" b="1" dirty="0">
                <a:sym typeface="Symbol" pitchFamily="18" charset="2"/>
              </a:rPr>
              <a:t>) – G(</a:t>
            </a:r>
            <a:r>
              <a:rPr lang="en-US" altLang="en-US" b="1" dirty="0" err="1">
                <a:sym typeface="Symbol" pitchFamily="18" charset="2"/>
              </a:rPr>
              <a:t>X</a:t>
            </a:r>
            <a:r>
              <a:rPr lang="en-US" altLang="en-US" b="1" baseline="-25000" dirty="0" err="1">
                <a:sym typeface="Symbol" pitchFamily="18" charset="2"/>
              </a:rPr>
              <a:t>b</a:t>
            </a:r>
            <a:r>
              <a:rPr lang="en-US" altLang="en-US" b="1" dirty="0">
                <a:sym typeface="Symbol" pitchFamily="18" charset="2"/>
              </a:rPr>
              <a:t>) 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95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r>
              <a:rPr lang="en-US" sz="2000" dirty="0"/>
              <a:t>(Decision Tree Classification, Tomi </a:t>
            </a:r>
            <a:r>
              <a:rPr lang="en-US" sz="2000" dirty="0" err="1"/>
              <a:t>Yiu</a:t>
            </a:r>
            <a:r>
              <a:rPr lang="en-US" sz="2000" dirty="0"/>
              <a:t>,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Analytic Approaches –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Bound:</a:t>
            </a:r>
          </a:p>
          <a:p>
            <a:pPr lvl="1"/>
            <a:r>
              <a:rPr lang="en-US" b="1" dirty="0"/>
              <a:t> </a:t>
            </a:r>
            <a:r>
              <a:rPr lang="en-US" altLang="en-US" b="1" dirty="0">
                <a:sym typeface="Symbol" pitchFamily="18" charset="2"/>
              </a:rPr>
              <a:t>Given a desired , if G &gt; , the </a:t>
            </a:r>
            <a:r>
              <a:rPr lang="en-US" altLang="en-US" b="1" dirty="0" err="1">
                <a:sym typeface="Symbol" pitchFamily="18" charset="2"/>
              </a:rPr>
              <a:t>Hoeffding</a:t>
            </a:r>
            <a:r>
              <a:rPr lang="en-US" altLang="en-US" b="1" dirty="0">
                <a:sym typeface="Symbol" pitchFamily="18" charset="2"/>
              </a:rPr>
              <a:t> bound states that P(</a:t>
            </a:r>
            <a:r>
              <a:rPr lang="en-US" altLang="en-US" b="1" baseline="-25000" dirty="0">
                <a:sym typeface="Symbol" pitchFamily="18" charset="2"/>
              </a:rPr>
              <a:t>G</a:t>
            </a:r>
            <a:r>
              <a:rPr lang="en-US" altLang="en-US" b="1" dirty="0">
                <a:sym typeface="Symbol" pitchFamily="18" charset="2"/>
              </a:rPr>
              <a:t>  G -  &gt; 0) = 1 - </a:t>
            </a:r>
          </a:p>
          <a:p>
            <a:pPr lvl="1"/>
            <a:r>
              <a:rPr lang="en-US" altLang="en-US" b="1" dirty="0">
                <a:sym typeface="Symbol" pitchFamily="18" charset="2"/>
              </a:rPr>
              <a:t></a:t>
            </a:r>
            <a:r>
              <a:rPr lang="en-US" altLang="en-US" b="1" baseline="-25000" dirty="0">
                <a:sym typeface="Symbol" pitchFamily="18" charset="2"/>
              </a:rPr>
              <a:t>G</a:t>
            </a:r>
            <a:r>
              <a:rPr lang="en-US" altLang="en-US" b="1" dirty="0">
                <a:sym typeface="Symbol" pitchFamily="18" charset="2"/>
              </a:rPr>
              <a:t> &gt; 0  </a:t>
            </a:r>
            <a:r>
              <a:rPr lang="en-US" altLang="en-US" b="1" baseline="-25000" dirty="0">
                <a:sym typeface="Symbol" pitchFamily="18" charset="2"/>
              </a:rPr>
              <a:t>G(</a:t>
            </a:r>
            <a:r>
              <a:rPr lang="en-US" altLang="en-US" b="1" baseline="-25000" dirty="0" err="1">
                <a:sym typeface="Symbol" pitchFamily="18" charset="2"/>
              </a:rPr>
              <a:t>X</a:t>
            </a:r>
            <a:r>
              <a:rPr lang="en-US" altLang="en-US" b="1" baseline="-38000" dirty="0" err="1">
                <a:sym typeface="Symbol" pitchFamily="18" charset="2"/>
              </a:rPr>
              <a:t>a</a:t>
            </a:r>
            <a:r>
              <a:rPr lang="en-US" altLang="en-US" b="1" baseline="-25000" dirty="0">
                <a:sym typeface="Symbol" pitchFamily="18" charset="2"/>
              </a:rPr>
              <a:t>)</a:t>
            </a:r>
            <a:r>
              <a:rPr lang="en-US" altLang="en-US" b="1" dirty="0">
                <a:sym typeface="Symbol" pitchFamily="18" charset="2"/>
              </a:rPr>
              <a:t> - </a:t>
            </a:r>
            <a:r>
              <a:rPr lang="en-US" altLang="en-US" b="1" baseline="-25000" dirty="0">
                <a:sym typeface="Symbol" pitchFamily="18" charset="2"/>
              </a:rPr>
              <a:t>G(</a:t>
            </a:r>
            <a:r>
              <a:rPr lang="en-US" altLang="en-US" b="1" baseline="-25000" dirty="0" err="1">
                <a:sym typeface="Symbol" pitchFamily="18" charset="2"/>
              </a:rPr>
              <a:t>X</a:t>
            </a:r>
            <a:r>
              <a:rPr lang="en-US" altLang="en-US" b="1" baseline="-38000" dirty="0" err="1">
                <a:sym typeface="Symbol" pitchFamily="18" charset="2"/>
              </a:rPr>
              <a:t>b</a:t>
            </a:r>
            <a:r>
              <a:rPr lang="en-US" altLang="en-US" b="1" baseline="-25000" dirty="0">
                <a:sym typeface="Symbol" pitchFamily="18" charset="2"/>
              </a:rPr>
              <a:t>)</a:t>
            </a:r>
            <a:r>
              <a:rPr lang="en-US" altLang="en-US" b="1" dirty="0">
                <a:sym typeface="Symbol" pitchFamily="18" charset="2"/>
              </a:rPr>
              <a:t> &gt; 0  </a:t>
            </a:r>
            <a:r>
              <a:rPr lang="en-US" altLang="en-US" b="1" baseline="-25000" dirty="0">
                <a:sym typeface="Symbol" pitchFamily="18" charset="2"/>
              </a:rPr>
              <a:t>G(</a:t>
            </a:r>
            <a:r>
              <a:rPr lang="en-US" altLang="en-US" b="1" baseline="-25000" dirty="0" err="1">
                <a:sym typeface="Symbol" pitchFamily="18" charset="2"/>
              </a:rPr>
              <a:t>X</a:t>
            </a:r>
            <a:r>
              <a:rPr lang="en-US" altLang="en-US" b="1" baseline="-38000" dirty="0" err="1">
                <a:sym typeface="Symbol" pitchFamily="18" charset="2"/>
              </a:rPr>
              <a:t>a</a:t>
            </a:r>
            <a:r>
              <a:rPr lang="en-US" altLang="en-US" b="1" baseline="-25000" dirty="0">
                <a:sym typeface="Symbol" pitchFamily="18" charset="2"/>
              </a:rPr>
              <a:t>)</a:t>
            </a:r>
            <a:r>
              <a:rPr lang="en-US" altLang="en-US" b="1" dirty="0">
                <a:sym typeface="Symbol" pitchFamily="18" charset="2"/>
              </a:rPr>
              <a:t> &gt; </a:t>
            </a:r>
            <a:r>
              <a:rPr lang="en-US" altLang="en-US" b="1" baseline="-25000" dirty="0">
                <a:sym typeface="Symbol" pitchFamily="18" charset="2"/>
              </a:rPr>
              <a:t>G(</a:t>
            </a:r>
            <a:r>
              <a:rPr lang="en-US" altLang="en-US" b="1" baseline="-25000" dirty="0" err="1">
                <a:sym typeface="Symbol" pitchFamily="18" charset="2"/>
              </a:rPr>
              <a:t>X</a:t>
            </a:r>
            <a:r>
              <a:rPr lang="en-US" altLang="en-US" b="1" baseline="-38000" dirty="0" err="1">
                <a:sym typeface="Symbol" pitchFamily="18" charset="2"/>
              </a:rPr>
              <a:t>b</a:t>
            </a:r>
            <a:r>
              <a:rPr lang="en-US" altLang="en-US" b="1" baseline="-25000" dirty="0">
                <a:sym typeface="Symbol" pitchFamily="18" charset="2"/>
              </a:rPr>
              <a:t>)</a:t>
            </a:r>
            <a:r>
              <a:rPr lang="en-US" altLang="en-US" b="1" dirty="0">
                <a:sym typeface="Symbol" pitchFamily="18" charset="2"/>
              </a:rPr>
              <a:t> </a:t>
            </a:r>
          </a:p>
          <a:p>
            <a:pPr lvl="1"/>
            <a:r>
              <a:rPr lang="en-US" altLang="en-US" b="1" dirty="0" err="1">
                <a:sym typeface="Symbol" pitchFamily="18" charset="2"/>
              </a:rPr>
              <a:t>X</a:t>
            </a:r>
            <a:r>
              <a:rPr lang="en-US" altLang="en-US" b="1" baseline="-25000" dirty="0" err="1">
                <a:sym typeface="Symbol" pitchFamily="18" charset="2"/>
              </a:rPr>
              <a:t>a</a:t>
            </a:r>
            <a:r>
              <a:rPr lang="en-US" altLang="en-US" b="1" dirty="0">
                <a:sym typeface="Symbol" pitchFamily="18" charset="2"/>
              </a:rPr>
              <a:t> is the best attribute to split with probability 1- </a:t>
            </a:r>
          </a:p>
        </p:txBody>
      </p:sp>
    </p:spTree>
    <p:extLst>
      <p:ext uri="{BB962C8B-B14F-4D97-AF65-F5344CB8AC3E}">
        <p14:creationId xmlns:p14="http://schemas.microsoft.com/office/powerpoint/2010/main" val="196019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Stream Analytics</a:t>
            </a:r>
            <a:br>
              <a:rPr lang="en-US" b="1" dirty="0"/>
            </a:br>
            <a:r>
              <a:rPr lang="en-US" b="1" dirty="0"/>
              <a:t>A Very Short Introduction</a:t>
            </a:r>
            <a:br>
              <a:rPr lang="en-US" b="1" dirty="0"/>
            </a:br>
            <a:r>
              <a:rPr lang="en-US" b="1" dirty="0"/>
              <a:t>(For more:  BIA676)</a:t>
            </a:r>
          </a:p>
        </p:txBody>
      </p:sp>
    </p:spTree>
    <p:extLst>
      <p:ext uri="{BB962C8B-B14F-4D97-AF65-F5344CB8AC3E}">
        <p14:creationId xmlns:p14="http://schemas.microsoft.com/office/powerpoint/2010/main" val="1158957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–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B097B-B9A0-448E-A536-8CFA1DFAAE28}"/>
              </a:ext>
            </a:extLst>
          </p:cNvPr>
          <p:cNvSpPr txBox="1"/>
          <p:nvPr/>
        </p:nvSpPr>
        <p:spPr>
          <a:xfrm>
            <a:off x="1485900" y="5440453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600CB-864A-4EB2-8A21-848A33BF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85" y="2016662"/>
            <a:ext cx="5242103" cy="32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D6AB1-F34B-4666-8879-E0EEC24286CF}" type="slidenum">
              <a:rPr lang="en-US" altLang="en-US"/>
              <a:pPr/>
              <a:t>41</a:t>
            </a:fld>
            <a:endParaRPr lang="en-US" altLang="en-US"/>
          </a:p>
        </p:txBody>
      </p:sp>
      <p:graphicFrame>
        <p:nvGraphicFramePr>
          <p:cNvPr id="172039" name="Object 7"/>
          <p:cNvGraphicFramePr>
            <a:graphicFrameLocks noChangeAspect="1"/>
          </p:cNvGraphicFramePr>
          <p:nvPr/>
        </p:nvGraphicFramePr>
        <p:xfrm>
          <a:off x="228600" y="533400"/>
          <a:ext cx="8763000" cy="571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3" imgW="4993118" imgH="2925357" progId="Photoshop.Image.5">
                  <p:embed/>
                </p:oleObj>
              </mc:Choice>
              <mc:Fallback>
                <p:oleObj name="Image" r:id="rId3" imgW="4993118" imgH="2925357" progId="Photoshop.Image.5">
                  <p:embed/>
                  <p:pic>
                    <p:nvPicPr>
                      <p:cNvPr id="1720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3400"/>
                        <a:ext cx="8763000" cy="571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8600" y="2286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(Decision Tree Classification, Tomi </a:t>
            </a:r>
            <a:r>
              <a:rPr lang="en-US" b="1" dirty="0" err="1"/>
              <a:t>Yiu</a:t>
            </a:r>
            <a:r>
              <a:rPr lang="en-US" b="1" dirty="0"/>
              <a:t>, )</a:t>
            </a:r>
          </a:p>
        </p:txBody>
      </p:sp>
    </p:spTree>
    <p:extLst>
      <p:ext uri="{BB962C8B-B14F-4D97-AF65-F5344CB8AC3E}">
        <p14:creationId xmlns:p14="http://schemas.microsoft.com/office/powerpoint/2010/main" val="248981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Analytic Approaches –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Tree: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Overview: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examples to expand node depends only on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Bound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 variance model – i.e. stable decisions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Low overfitting, No Pruning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Asymptotically close to batch learner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Theoretical guarantees on error rate with high probability</a:t>
            </a:r>
          </a:p>
          <a:p>
            <a:pPr lvl="2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Hoeffding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algorithms asymptotically close to batch learner.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Ties: broken when ε small.</a:t>
            </a:r>
          </a:p>
        </p:txBody>
      </p:sp>
    </p:spTree>
    <p:extLst>
      <p:ext uri="{BB962C8B-B14F-4D97-AF65-F5344CB8AC3E}">
        <p14:creationId xmlns:p14="http://schemas.microsoft.com/office/powerpoint/2010/main" val="2490720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 Drift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40A7F-28AB-4550-B6E1-3B6D907922A3}"/>
              </a:ext>
            </a:extLst>
          </p:cNvPr>
          <p:cNvSpPr txBox="1"/>
          <p:nvPr/>
        </p:nvSpPr>
        <p:spPr>
          <a:xfrm>
            <a:off x="1943100" y="2228850"/>
            <a:ext cx="4972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At any event, alarm if there is a distribution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F1C92-0430-4B10-A52D-6559C65D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14" y="2686050"/>
            <a:ext cx="5293087" cy="2943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A0F0F6-BB61-4238-9399-1471BE4E295C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197009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 Drift – Cumulative Sum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45C0C-BDE2-4AD1-87D1-83D54BBE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9" y="2256675"/>
            <a:ext cx="5717261" cy="3024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B05B5-1DD1-48BC-BE3C-6FDD494154F7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3261103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 Drift – Cumulative Sum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45C0C-BDE2-4AD1-87D1-83D54BBE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89" y="2256675"/>
            <a:ext cx="5717261" cy="3024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B05B5-1DD1-48BC-BE3C-6FDD494154F7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1732684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Concept Drift – Statistical Process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E45EA-7C33-4679-8091-83CDC325DA7D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8C15D-B2E4-4753-BE51-0BFA38CF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8" y="2291475"/>
            <a:ext cx="6057900" cy="30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83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E1D10-B0D5-4CC6-9F9C-CAB92D16C289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9452D-13E7-4B3B-A683-1EC8C7E8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89" y="1714501"/>
            <a:ext cx="5547261" cy="38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8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E00B8-A4AE-49D1-AA74-9E5B08A0D9A9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F9DF9-4E91-4475-81E2-BB78C8DC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65" y="1869525"/>
            <a:ext cx="5407185" cy="363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38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DA98D-4E1C-48DA-BC17-5E6916CA9660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89969-68FA-416E-B4ED-EC439A5B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07" y="1819499"/>
            <a:ext cx="5195843" cy="36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Review</a:t>
            </a:r>
            <a:br>
              <a:rPr lang="en-US" altLang="en-US" dirty="0"/>
            </a:br>
            <a:r>
              <a:rPr lang="en-US" altLang="en-US" dirty="0"/>
              <a:t>DBMS vs. DSMS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CC3300"/>
                </a:solidFill>
              </a:rPr>
              <a:t>Traditional DBMS</a:t>
            </a:r>
            <a:r>
              <a:rPr lang="en-US" altLang="en-US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CC3300"/>
                </a:solidFill>
              </a:rPr>
              <a:t>stored</a:t>
            </a:r>
            <a:r>
              <a:rPr lang="en-US" altLang="en-US" sz="2200"/>
              <a:t> sets of relatively </a:t>
            </a:r>
            <a:r>
              <a:rPr lang="en-US" altLang="en-US" sz="2200">
                <a:solidFill>
                  <a:srgbClr val="CC3300"/>
                </a:solidFill>
              </a:rPr>
              <a:t>static records</a:t>
            </a:r>
            <a:r>
              <a:rPr lang="en-US" altLang="en-US" sz="2200"/>
              <a:t> with </a:t>
            </a:r>
            <a:r>
              <a:rPr lang="en-US" altLang="en-US" sz="2200">
                <a:solidFill>
                  <a:srgbClr val="CC3300"/>
                </a:solidFill>
              </a:rPr>
              <a:t>no pre-defined notion of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good for applications that require </a:t>
            </a:r>
            <a:r>
              <a:rPr lang="en-US" altLang="en-US" sz="2200">
                <a:solidFill>
                  <a:srgbClr val="CC3300"/>
                </a:solidFill>
              </a:rPr>
              <a:t>persistent data storage</a:t>
            </a:r>
            <a:r>
              <a:rPr lang="en-US" altLang="en-US" sz="2200"/>
              <a:t> and </a:t>
            </a:r>
            <a:r>
              <a:rPr lang="en-US" altLang="en-US" sz="2200">
                <a:solidFill>
                  <a:srgbClr val="CC3300"/>
                </a:solidFill>
              </a:rPr>
              <a:t>complex querying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648200" y="1600200"/>
            <a:ext cx="42449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>
                <a:solidFill>
                  <a:srgbClr val="CC3300"/>
                </a:solidFill>
              </a:rPr>
              <a:t>DSMS</a:t>
            </a:r>
            <a:r>
              <a:rPr lang="en-US" altLang="en-US" sz="320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support </a:t>
            </a:r>
            <a:r>
              <a:rPr lang="en-US" altLang="en-US">
                <a:solidFill>
                  <a:srgbClr val="CC3300"/>
                </a:solidFill>
              </a:rPr>
              <a:t>on-line analysis</a:t>
            </a:r>
            <a:r>
              <a:rPr lang="en-US" altLang="en-US"/>
              <a:t> of rapidly changing data streams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CC3300"/>
                </a:solidFill>
              </a:rPr>
              <a:t>data stream</a:t>
            </a:r>
            <a:r>
              <a:rPr lang="en-US" altLang="en-US"/>
              <a:t>: real-time, continuous, ordered (implicitly by arrival time or explicitly by timestamp) sequence of items, too large to store entirely, not ending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CC3300"/>
                </a:solidFill>
              </a:rPr>
              <a:t>continuous queries</a:t>
            </a:r>
          </a:p>
        </p:txBody>
      </p:sp>
      <p:sp>
        <p:nvSpPr>
          <p:cNvPr id="2355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E88AE42-89B5-49E4-9FC9-8F6638D2007F}" type="slidenum">
              <a:rPr lang="en-US" altLang="en-US" sz="1000"/>
              <a:pPr/>
              <a:t>5</a:t>
            </a:fld>
            <a:endParaRPr lang="en-US" altLang="en-US" sz="1000"/>
          </a:p>
        </p:txBody>
      </p:sp>
      <p:sp>
        <p:nvSpPr>
          <p:cNvPr id="23558" name="Footer Placeholder 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942459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(Big Data Stream Tutorial, Morales, et al., IEEE BigData2014 )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610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Some Analytic Issues – Drift</a:t>
                </a:r>
              </a:p>
              <a:p>
                <a:r>
                  <a:rPr lang="en-US" altLang="en-US" sz="2800" b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Given an input sequence [ x</a:t>
                </a:r>
                <a:r>
                  <a:rPr lang="en-US" altLang="en-US" sz="2800" b="1" baseline="-25000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1</a:t>
                </a:r>
                <a:r>
                  <a:rPr lang="en-US" altLang="en-US" sz="2800" b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, … , </a:t>
                </a:r>
                <a:r>
                  <a:rPr lang="en-US" altLang="en-US" b="1" dirty="0" err="1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x</a:t>
                </a:r>
                <a:r>
                  <a:rPr lang="en-US" altLang="en-US" b="1" baseline="-25000" dirty="0" err="1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t</a:t>
                </a:r>
                <a:r>
                  <a:rPr lang="en-US" altLang="en-US" b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 ], </a:t>
                </a:r>
                <a:r>
                  <a:rPr lang="en-US" altLang="en-US" sz="2800" b="1" dirty="0">
                    <a:latin typeface="Arial" panose="020B0604020202020204" pitchFamily="34" charset="0"/>
                    <a:cs typeface="Arial" panose="020B0604020202020204" pitchFamily="34" charset="0"/>
                    <a:sym typeface="Symbol" pitchFamily="18" charset="2"/>
                  </a:rPr>
                  <a:t>output at instant t an alarm if there is a distribution change, and a prediction,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altLang="en-US" sz="2800" b="1" i="1" smtClean="0">
                            <a:latin typeface="Cambria Math"/>
                            <a:cs typeface="Arial" panose="020B0604020202020204" pitchFamily="34" charset="0"/>
                            <a:sym typeface="Symbol" pitchFamily="18" charset="2"/>
                          </a:rPr>
                          <m:t>𝒙</m:t>
                        </m:r>
                        <m:r>
                          <a:rPr lang="en-US" altLang="en-US" sz="2800" b="1" i="1" smtClean="0">
                            <a:latin typeface="Cambria Math"/>
                            <a:cs typeface="Arial" panose="020B0604020202020204" pitchFamily="34" charset="0"/>
                            <a:sym typeface="Symbol" pitchFamily="18" charset="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en-US" sz="2800" b="1" baseline="-25000" dirty="0">
                    <a:sym typeface="Symbol" pitchFamily="18" charset="2"/>
                  </a:rPr>
                  <a:t> t+1 </a:t>
                </a:r>
                <a:r>
                  <a:rPr lang="en-US" altLang="en-US" sz="2800" b="1" dirty="0">
                    <a:sym typeface="Symbol" pitchFamily="18" charset="2"/>
                  </a:rPr>
                  <a:t>, minimizing the error |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800" b="1" i="1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altLang="en-US" sz="2800" b="1" i="1">
                            <a:latin typeface="Cambria Math"/>
                            <a:cs typeface="Arial" panose="020B0604020202020204" pitchFamily="34" charset="0"/>
                            <a:sym typeface="Symbol" pitchFamily="18" charset="2"/>
                          </a:rPr>
                          <m:t>𝒙</m:t>
                        </m:r>
                        <m:r>
                          <a:rPr lang="en-US" altLang="en-US" sz="2800" b="1" i="1">
                            <a:latin typeface="Cambria Math"/>
                            <a:cs typeface="Arial" panose="020B0604020202020204" pitchFamily="34" charset="0"/>
                            <a:sym typeface="Symbol" pitchFamily="18" charset="2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en-US" sz="2800" b="1" baseline="-25000" dirty="0">
                    <a:sym typeface="Symbol" pitchFamily="18" charset="2"/>
                  </a:rPr>
                  <a:t> t+1  </a:t>
                </a:r>
                <a:r>
                  <a:rPr lang="en-US" altLang="en-US" sz="2800" b="1" dirty="0">
                    <a:sym typeface="Symbol" pitchFamily="18" charset="2"/>
                  </a:rPr>
                  <a:t> - x</a:t>
                </a:r>
                <a:r>
                  <a:rPr lang="en-US" altLang="en-US" sz="2800" b="1" baseline="-25000" dirty="0">
                    <a:sym typeface="Symbol" pitchFamily="18" charset="2"/>
                  </a:rPr>
                  <a:t>t+1 </a:t>
                </a:r>
                <a:r>
                  <a:rPr lang="en-US" altLang="en-US" sz="2800" b="1" dirty="0">
                    <a:sym typeface="Symbol" pitchFamily="18" charset="2"/>
                  </a:rPr>
                  <a:t> |.</a:t>
                </a:r>
              </a:p>
              <a:p>
                <a:r>
                  <a:rPr lang="en-US" altLang="en-US" sz="2800" b="1" dirty="0">
                    <a:sym typeface="Symbol" pitchFamily="18" charset="2"/>
                  </a:rPr>
                  <a:t>For example:  Alarm when input data differs from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610600" cy="4525963"/>
              </a:xfrm>
              <a:blipFill rotWithShape="1">
                <a:blip r:embed="rId2"/>
                <a:stretch>
                  <a:fillRect l="-120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84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Analytic Techniques– Clustering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Goal:  Cluster Unsupervised Streams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Common Algorithms include:</a:t>
            </a:r>
          </a:p>
          <a:p>
            <a:pPr lvl="2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Distance Based</a:t>
            </a:r>
          </a:p>
          <a:p>
            <a:pPr lvl="2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Density Based</a:t>
            </a:r>
          </a:p>
          <a:p>
            <a:pPr lvl="2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Many more.</a:t>
            </a:r>
          </a:p>
        </p:txBody>
      </p:sp>
    </p:spTree>
    <p:extLst>
      <p:ext uri="{BB962C8B-B14F-4D97-AF65-F5344CB8AC3E}">
        <p14:creationId xmlns:p14="http://schemas.microsoft.com/office/powerpoint/2010/main" val="1255210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28088-FFF2-4E5E-873A-4B876387101B}"/>
              </a:ext>
            </a:extLst>
          </p:cNvPr>
          <p:cNvSpPr txBox="1"/>
          <p:nvPr/>
        </p:nvSpPr>
        <p:spPr>
          <a:xfrm>
            <a:off x="1885950" y="1904693"/>
            <a:ext cx="52303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Static Examples: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Many More</a:t>
            </a:r>
          </a:p>
          <a:p>
            <a:pPr lv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Stream Issues: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Clusters May: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Move 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Points May: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 Unassigned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Change Clusters</a:t>
            </a:r>
          </a:p>
        </p:txBody>
      </p:sp>
    </p:spTree>
    <p:extLst>
      <p:ext uri="{BB962C8B-B14F-4D97-AF65-F5344CB8AC3E}">
        <p14:creationId xmlns:p14="http://schemas.microsoft.com/office/powerpoint/2010/main" val="348241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Clustering –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785D4-1ECB-4481-A585-8F5B5B2A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920480"/>
            <a:ext cx="5449289" cy="3652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EE9EF-8D0B-4F09-88B6-74422F4C55B1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</p:spTree>
    <p:extLst>
      <p:ext uri="{BB962C8B-B14F-4D97-AF65-F5344CB8AC3E}">
        <p14:creationId xmlns:p14="http://schemas.microsoft.com/office/powerpoint/2010/main" val="1186652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Stream Analytics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Some Analytic Approaches – Density Based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Algorithm DBSCAN: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Seed algorithm with neighborhood distance - </a:t>
            </a:r>
            <a:r>
              <a:rPr lang="el-GR" sz="2000" b="1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ONLINE  Either:</a:t>
            </a:r>
          </a:p>
          <a:p>
            <a:pPr lvl="2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Chain points that are directly reachable from any core point</a:t>
            </a:r>
          </a:p>
          <a:p>
            <a:pPr lvl="2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Cluster is any set of points that are mutually density connected.</a:t>
            </a:r>
          </a:p>
          <a:p>
            <a:pPr lvl="2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10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Clusters – Density 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DD1C7-B915-4499-8523-D1381E00635B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DF46-A916-4BA8-AE6C-B222C151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72" y="1895625"/>
            <a:ext cx="5464766" cy="37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8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Clusters -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95E8B-1B90-41FB-B173-990079FF0AD5}"/>
              </a:ext>
            </a:extLst>
          </p:cNvPr>
          <p:cNvSpPr txBox="1"/>
          <p:nvPr/>
        </p:nvSpPr>
        <p:spPr>
          <a:xfrm>
            <a:off x="1943100" y="2457450"/>
            <a:ext cx="525780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With DBSCAN, as with K-Means and other clustering techniques, one can seed the stream clustering process with an off-line clustering, and watch for concept drift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allows one to tune to an appropriate and effective clustering algorithm.</a:t>
            </a:r>
          </a:p>
        </p:txBody>
      </p:sp>
    </p:spTree>
    <p:extLst>
      <p:ext uri="{BB962C8B-B14F-4D97-AF65-F5344CB8AC3E}">
        <p14:creationId xmlns:p14="http://schemas.microsoft.com/office/powerpoint/2010/main" val="4157880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 Analysis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 Considerations:</a:t>
            </a:r>
          </a:p>
          <a:p>
            <a:pPr lvl="1"/>
            <a:r>
              <a:rPr lang="en-US" dirty="0"/>
              <a:t>For High Dimensional Data (e.g. Similarity of Texts), Complexity can be very high (e.g. O(d</a:t>
            </a:r>
            <a:r>
              <a:rPr lang="en-US" baseline="30000" dirty="0"/>
              <a:t>2</a:t>
            </a:r>
            <a:r>
              <a:rPr lang="en-US" dirty="0"/>
              <a:t>))</a:t>
            </a:r>
          </a:p>
          <a:p>
            <a:pPr lvl="1"/>
            <a:r>
              <a:rPr lang="en-US" dirty="0"/>
              <a:t>Only 1 pass of the data can be used.</a:t>
            </a:r>
          </a:p>
          <a:p>
            <a:pPr lvl="1"/>
            <a:r>
              <a:rPr lang="en-US" dirty="0"/>
              <a:t>Can use Sketches to reduce complexity.</a:t>
            </a:r>
          </a:p>
          <a:p>
            <a:pPr lvl="1"/>
            <a:r>
              <a:rPr lang="en-US" dirty="0"/>
              <a:t>Since one cannot store an entire stream, or even if one could, one can’t see it at any time, we must cluster one (or a set of) events at a time.</a:t>
            </a:r>
          </a:p>
          <a:p>
            <a:pPr lvl="1"/>
            <a:r>
              <a:rPr lang="en-US" dirty="0"/>
              <a:t>We must maintain a summary and update with each new event.</a:t>
            </a:r>
          </a:p>
          <a:p>
            <a:pPr lvl="1"/>
            <a:r>
              <a:rPr lang="en-US" dirty="0"/>
              <a:t>With lower dimensionality, can use something very similar to K-Means.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48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Stream: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  -5	5	-1	15	25</a:t>
            </a:r>
          </a:p>
          <a:p>
            <a:r>
              <a:rPr lang="en-US" b="1" dirty="0"/>
              <a:t> K-means: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 -5	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 Add -1: Means  -3	    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 Add 15:  Means  -3    10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  Add 25:   Means   -3   15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b="1" dirty="0"/>
              <a:t>(Therefore 5 should move to first cluster, but ….)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35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Techniques</a:t>
            </a:r>
            <a:br>
              <a:rPr lang="en-US" dirty="0"/>
            </a:br>
            <a:r>
              <a:rPr lang="en-US" sz="2000" dirty="0"/>
              <a:t>(KD Nuggets)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4" y="1981200"/>
            <a:ext cx="7690757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Review</a:t>
            </a:r>
            <a:br>
              <a:rPr lang="en-US" altLang="en-US" dirty="0"/>
            </a:br>
            <a:r>
              <a:rPr lang="en-US" altLang="en-US" dirty="0"/>
              <a:t>DBMS vs. DSMS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524000"/>
            <a:ext cx="3346450" cy="4392613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900" b="1" dirty="0">
                <a:solidFill>
                  <a:srgbClr val="CC3300"/>
                </a:solidFill>
              </a:rPr>
              <a:t>DBMS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Persistent relations </a:t>
            </a:r>
            <a:br>
              <a:rPr lang="en-US" altLang="en-US" sz="1400" dirty="0"/>
            </a:br>
            <a:r>
              <a:rPr lang="en-US" altLang="en-US" sz="1200" dirty="0"/>
              <a:t>(relatively static, stored)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One-time queries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Random access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“Unbounded” disk store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Only current state matters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No real-time services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Relatively low update rate (no longer true)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Data at any granularity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Assume precise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Access plan determined by query processor, physical DB design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110163" y="1524000"/>
            <a:ext cx="40338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nb-NO" altLang="en-US" sz="1900" b="1" dirty="0">
                <a:solidFill>
                  <a:srgbClr val="CC3300"/>
                </a:solidFill>
              </a:rPr>
              <a:t>DSMS</a:t>
            </a:r>
            <a:endParaRPr lang="en-US" altLang="en-US" sz="1900" b="1" dirty="0">
              <a:solidFill>
                <a:srgbClr val="CC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1500" dirty="0"/>
              <a:t>Transient streams </a:t>
            </a:r>
            <a:br>
              <a:rPr lang="en-US" altLang="en-US" sz="1500" dirty="0"/>
            </a:br>
            <a:r>
              <a:rPr lang="en-US" altLang="en-US" sz="1300" dirty="0"/>
              <a:t>(on-line analysis)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Continuous queries (CQs)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Sequential access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Bounded main memory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Historical data is important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Real-time requirements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Possibly multi-GB arrival rate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Data at fine granularity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Data stale/imprecise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Unpredictable/variable data arrival and characteristics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Often fed by “collector” systems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7137400" y="6637338"/>
            <a:ext cx="19907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nb-NO" altLang="en-US" sz="800">
                <a:latin typeface="Helvetica" pitchFamily="-65" charset="0"/>
              </a:rPr>
              <a:t>Adapted from [Motawani: PODS tutorial]</a:t>
            </a:r>
            <a:endParaRPr lang="en-US" altLang="en-US" sz="800">
              <a:latin typeface="Helvetica" pitchFamily="-65" charset="0"/>
            </a:endParaRPr>
          </a:p>
        </p:txBody>
      </p:sp>
      <p:sp>
        <p:nvSpPr>
          <p:cNvPr id="25606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366B583-77C8-4D30-A76A-9CCA93EC20F8}" type="slidenum">
              <a:rPr lang="en-US" altLang="en-US" sz="1000"/>
              <a:pPr/>
              <a:t>6</a:t>
            </a:fld>
            <a:endParaRPr lang="en-US" altLang="en-US" sz="1000"/>
          </a:p>
        </p:txBody>
      </p:sp>
      <p:sp>
        <p:nvSpPr>
          <p:cNvPr id="25607" name="Footer Placeholder 9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5608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708129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Techniques</a:t>
            </a:r>
            <a:br>
              <a:rPr lang="en-US" dirty="0"/>
            </a:br>
            <a:r>
              <a:rPr lang="en-US" sz="2000" dirty="0"/>
              <a:t>(KD Nuggets)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2" y="1376998"/>
            <a:ext cx="7670438" cy="449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822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 Analysis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Considerations:</a:t>
            </a:r>
          </a:p>
          <a:p>
            <a:pPr lvl="1"/>
            <a:r>
              <a:rPr lang="en-US" dirty="0"/>
              <a:t>There are problems with classification of each event?</a:t>
            </a:r>
          </a:p>
          <a:p>
            <a:pPr lvl="2"/>
            <a:r>
              <a:rPr lang="en-US" dirty="0"/>
              <a:t>There are likely too many events for this to be useful</a:t>
            </a:r>
          </a:p>
          <a:p>
            <a:pPr lvl="2"/>
            <a:r>
              <a:rPr lang="en-US" dirty="0"/>
              <a:t>The clustering, and therefore the cluster any event may be in, can change over time.</a:t>
            </a:r>
          </a:p>
          <a:p>
            <a:pPr lvl="1"/>
            <a:r>
              <a:rPr lang="en-US" dirty="0"/>
              <a:t>The alternative is to output K cluster centers.</a:t>
            </a:r>
          </a:p>
          <a:p>
            <a:pPr lvl="1"/>
            <a:r>
              <a:rPr lang="en-US" dirty="0"/>
              <a:t>Any point can therefore be classified using these centers.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56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 Analysis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K-means via blocks of streaming data</a:t>
            </a:r>
          </a:p>
          <a:p>
            <a:pPr lvl="1"/>
            <a:r>
              <a:rPr lang="en-US" b="1" dirty="0"/>
              <a:t>One of Spark’s Algorithms, basically Lloyd’s Algorithm</a:t>
            </a:r>
          </a:p>
          <a:p>
            <a:pPr lvl="1"/>
            <a:r>
              <a:rPr lang="en-US" b="1" dirty="0"/>
              <a:t>Approach:</a:t>
            </a:r>
          </a:p>
          <a:p>
            <a:pPr lvl="2"/>
            <a:r>
              <a:rPr lang="en-US" b="1" dirty="0"/>
              <a:t>Divide incoming data into blocks</a:t>
            </a:r>
          </a:p>
          <a:p>
            <a:pPr lvl="3"/>
            <a:r>
              <a:rPr lang="en-US" b="1" dirty="0"/>
              <a:t>Often this is done by default for large streams, e.g. by collectors.</a:t>
            </a:r>
          </a:p>
          <a:p>
            <a:pPr lvl="3"/>
            <a:r>
              <a:rPr lang="en-US" b="1" dirty="0"/>
              <a:t>Blocks are roughly, but often not exactly, the same size.</a:t>
            </a:r>
          </a:p>
          <a:p>
            <a:pPr lvl="2"/>
            <a:r>
              <a:rPr lang="en-US" b="1" dirty="0"/>
              <a:t>Start with a potentially random set of K means</a:t>
            </a:r>
          </a:p>
          <a:p>
            <a:pPr lvl="2"/>
            <a:r>
              <a:rPr lang="en-US" b="1" dirty="0"/>
              <a:t>For each new block:</a:t>
            </a:r>
          </a:p>
          <a:p>
            <a:pPr lvl="3"/>
            <a:r>
              <a:rPr lang="en-US" b="1" dirty="0"/>
              <a:t>Assign each point to the closest mean, i.e. cluster</a:t>
            </a:r>
          </a:p>
          <a:p>
            <a:pPr lvl="3"/>
            <a:r>
              <a:rPr lang="en-US" b="1" dirty="0"/>
              <a:t>Re-compute the cluster means</a:t>
            </a:r>
          </a:p>
          <a:p>
            <a:pPr lvl="3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6942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 Analysis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K-means via blocks of streaming data</a:t>
            </a:r>
          </a:p>
          <a:p>
            <a:pPr lvl="1"/>
            <a:r>
              <a:rPr lang="en-US" b="1" dirty="0"/>
              <a:t>Approach:</a:t>
            </a:r>
          </a:p>
          <a:p>
            <a:pPr lvl="2"/>
            <a:r>
              <a:rPr lang="en-US" b="1" dirty="0"/>
              <a:t>Divide incoming data into blocks</a:t>
            </a:r>
          </a:p>
          <a:p>
            <a:pPr lvl="3"/>
            <a:r>
              <a:rPr lang="en-US" b="1" dirty="0"/>
              <a:t>Often this is done by default for large streams, e.g. by collectors.</a:t>
            </a:r>
          </a:p>
          <a:p>
            <a:pPr lvl="3"/>
            <a:r>
              <a:rPr lang="en-US" b="1" dirty="0"/>
              <a:t>Blocks are roughly, but often not exactly, the same size.</a:t>
            </a:r>
          </a:p>
          <a:p>
            <a:pPr lvl="2"/>
            <a:r>
              <a:rPr lang="en-US" b="1" dirty="0"/>
              <a:t>Start with a potentially random set of K means</a:t>
            </a:r>
          </a:p>
          <a:p>
            <a:pPr lvl="2"/>
            <a:r>
              <a:rPr lang="en-US" b="1" dirty="0"/>
              <a:t>For each new block:</a:t>
            </a:r>
          </a:p>
          <a:p>
            <a:pPr lvl="3"/>
            <a:r>
              <a:rPr lang="en-US" b="1" dirty="0"/>
              <a:t>Assign each point to the closest mean, i.e. cluster</a:t>
            </a:r>
          </a:p>
          <a:p>
            <a:pPr lvl="3"/>
            <a:r>
              <a:rPr lang="en-US" b="1" dirty="0"/>
              <a:t>Re-compute the cluster means</a:t>
            </a:r>
          </a:p>
          <a:p>
            <a:pPr lvl="2"/>
            <a:r>
              <a:rPr lang="en-US" b="1" dirty="0"/>
              <a:t>You may want to reduce the impact of older data</a:t>
            </a:r>
          </a:p>
          <a:p>
            <a:pPr lvl="3"/>
            <a:r>
              <a:rPr lang="en-US" b="1" dirty="0"/>
              <a:t>Assign weights to values based on age.</a:t>
            </a:r>
          </a:p>
          <a:p>
            <a:pPr lvl="3"/>
            <a:r>
              <a:rPr lang="en-US" b="1" dirty="0"/>
              <a:t>After a time, forget the data (or more likely, let the algorithm forget as part of previous mean).</a:t>
            </a:r>
          </a:p>
          <a:p>
            <a:pPr lvl="1"/>
            <a:r>
              <a:rPr lang="en-US" sz="1600" b="1" dirty="0">
                <a:hlinkClick r:id="rId2"/>
              </a:rPr>
              <a:t>https://databricks.com/blog/2015/01/28/introducing-streaming-k-means-in-spark-1-2.html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545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databricks.com/wp-content/uploads/2015/01/image02.gif"/>
          <p:cNvSpPr>
            <a:spLocks noChangeAspect="1" noChangeArrowheads="1"/>
          </p:cNvSpPr>
          <p:nvPr/>
        </p:nvSpPr>
        <p:spPr bwMode="auto">
          <a:xfrm>
            <a:off x="3505200" y="2362200"/>
            <a:ext cx="2438400" cy="243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databricks.com/wp-content/uploads/2015/01/image02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962025"/>
            <a:ext cx="87153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9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Stream Analysis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 – Centers (Means):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Goal:  Minimize Maximum Diameter (min distance) of each cluster.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Algorithm:</a:t>
            </a:r>
          </a:p>
          <a:p>
            <a:pPr lvl="2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Pick a point for the first center</a:t>
            </a:r>
          </a:p>
          <a:p>
            <a:pPr lvl="2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Repeat:</a:t>
            </a:r>
          </a:p>
          <a:p>
            <a:pPr lvl="3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each data point, calculate the distance,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, from the closest center,</a:t>
            </a:r>
          </a:p>
          <a:p>
            <a:pPr lvl="3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Find the data point that maximizes that distance, i.e.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</a:p>
          <a:p>
            <a:pPr lvl="3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 this point to the set of centers.</a:t>
            </a:r>
          </a:p>
          <a:p>
            <a:pPr lvl="2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Until K centers are selected.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If we store the current best center for each point, then each pass requires only O(1) to update new center, else O(K) to update for K centers.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So, time cost is O(KN), with K passes.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94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Frequent Itemset – an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DD1C7-B915-4499-8523-D1381E00635B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5C15F-F0AD-4F83-9E14-A72E76D3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93" y="2104426"/>
            <a:ext cx="5733146" cy="33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02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Frequent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Itemsets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example continued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DD1C7-B915-4499-8523-D1381E00635B}"/>
              </a:ext>
            </a:extLst>
          </p:cNvPr>
          <p:cNvSpPr txBox="1"/>
          <p:nvPr/>
        </p:nvSpPr>
        <p:spPr>
          <a:xfrm>
            <a:off x="1115538" y="5559141"/>
            <a:ext cx="60579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Source:  Big Data Stream Mining Tutorial – </a:t>
            </a:r>
            <a:r>
              <a:rPr lang="en-US" sz="750" dirty="0" err="1">
                <a:latin typeface="Arial" panose="020B0604020202020204" pitchFamily="34" charset="0"/>
                <a:cs typeface="Arial" panose="020B0604020202020204" pitchFamily="34" charset="0"/>
              </a:rPr>
              <a:t>Bifet</a:t>
            </a:r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 et al, IEEE Big Data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AF84C-3F9F-40A7-B63C-1FCA2412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4" y="2171850"/>
            <a:ext cx="5711526" cy="32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7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Change - Data Stream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Concept Change</a:t>
            </a:r>
          </a:p>
          <a:p>
            <a:pPr lvl="1"/>
            <a:r>
              <a:rPr lang="en-US" dirty="0"/>
              <a:t>Drift</a:t>
            </a:r>
          </a:p>
          <a:p>
            <a:pPr lvl="1"/>
            <a:r>
              <a:rPr lang="en-US" dirty="0"/>
              <a:t>Shift</a:t>
            </a:r>
          </a:p>
          <a:p>
            <a:r>
              <a:rPr lang="en-US" dirty="0"/>
              <a:t>Distribution Change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CUSUM Test – Alarm when mean of input is significantly different from 0 (standardized).  </a:t>
            </a:r>
          </a:p>
          <a:p>
            <a:pPr lvl="1"/>
            <a:r>
              <a:rPr lang="en-US" dirty="0"/>
              <a:t>Similarly Geometric Moving Averages and Weighted Averages.</a:t>
            </a:r>
          </a:p>
          <a:p>
            <a:pPr lvl="1"/>
            <a:r>
              <a:rPr lang="en-US" dirty="0"/>
              <a:t>Hypothesis Tests, e.g. Chi-square difference of means.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82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Change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Question:  How can we monitor a stream of events and detect changes such as:</a:t>
            </a:r>
          </a:p>
          <a:p>
            <a:pPr lvl="1"/>
            <a:r>
              <a:rPr lang="en-US" dirty="0"/>
              <a:t>Change in behavior of some subset of events</a:t>
            </a:r>
          </a:p>
          <a:p>
            <a:pPr lvl="1"/>
            <a:r>
              <a:rPr lang="en-US" dirty="0"/>
              <a:t>Change in patterns or rules detected</a:t>
            </a:r>
          </a:p>
          <a:p>
            <a:pPr lvl="1"/>
            <a:r>
              <a:rPr lang="en-US" dirty="0"/>
              <a:t>Change in underlying distributions, or parameters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Individual items with high frequency change</a:t>
            </a:r>
          </a:p>
          <a:p>
            <a:pPr lvl="2"/>
            <a:r>
              <a:rPr lang="en-US" dirty="0"/>
              <a:t>Use sketches</a:t>
            </a:r>
          </a:p>
          <a:p>
            <a:pPr lvl="1"/>
            <a:r>
              <a:rPr lang="en-US" dirty="0"/>
              <a:t>Fix a distribution and fit parameters</a:t>
            </a:r>
          </a:p>
          <a:p>
            <a:pPr lvl="2"/>
            <a:r>
              <a:rPr lang="en-US" dirty="0"/>
              <a:t>Hypothesis Test</a:t>
            </a:r>
          </a:p>
          <a:p>
            <a:pPr lvl="1"/>
            <a:r>
              <a:rPr lang="en-US" dirty="0"/>
              <a:t>Non Parametric Change Detection</a:t>
            </a:r>
          </a:p>
          <a:p>
            <a:pPr lvl="2"/>
            <a:r>
              <a:rPr lang="en-US" dirty="0"/>
              <a:t>Specify when to call a change significant.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04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Stream Analytics</a:t>
            </a:r>
            <a:br>
              <a:rPr lang="en-US" dirty="0"/>
            </a:br>
            <a:r>
              <a:rPr lang="en-US" dirty="0"/>
              <a:t>Volume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Sketching</a:t>
            </a:r>
          </a:p>
        </p:txBody>
      </p:sp>
    </p:spTree>
    <p:extLst>
      <p:ext uri="{BB962C8B-B14F-4D97-AF65-F5344CB8AC3E}">
        <p14:creationId xmlns:p14="http://schemas.microsoft.com/office/powerpoint/2010/main" val="411281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Non Parametric Change Detection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Dasu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et al, 2006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Change using </a:t>
            </a:r>
            <a:r>
              <a:rPr lang="en-US" dirty="0" err="1"/>
              <a:t>Kullback-Leibler</a:t>
            </a:r>
            <a:r>
              <a:rPr lang="en-US" dirty="0"/>
              <a:t> Divergence (KL)</a:t>
            </a:r>
          </a:p>
          <a:p>
            <a:pPr lvl="1"/>
            <a:r>
              <a:rPr lang="en-US" dirty="0"/>
              <a:t>Generalizes t-test and chi-squared test</a:t>
            </a:r>
          </a:p>
          <a:p>
            <a:r>
              <a:rPr lang="en-US" dirty="0"/>
              <a:t>KL divergence = D( p||q) = </a:t>
            </a:r>
            <a:r>
              <a:rPr lang="el-GR" dirty="0"/>
              <a:t>Σ</a:t>
            </a:r>
            <a:r>
              <a:rPr lang="en-US" baseline="-25000" dirty="0"/>
              <a:t>x</a:t>
            </a:r>
            <a:r>
              <a:rPr lang="en-US" dirty="0"/>
              <a:t> (p(x) log</a:t>
            </a:r>
            <a:r>
              <a:rPr lang="en-US" baseline="-25000" dirty="0"/>
              <a:t>2</a:t>
            </a:r>
            <a:r>
              <a:rPr lang="en-US" dirty="0"/>
              <a:t> p(x)/q(x)</a:t>
            </a:r>
          </a:p>
          <a:p>
            <a:pPr lvl="1"/>
            <a:r>
              <a:rPr lang="en-US" dirty="0"/>
              <a:t>For probability distributions p and q</a:t>
            </a:r>
          </a:p>
          <a:p>
            <a:pPr lvl="1"/>
            <a:r>
              <a:rPr lang="en-US" dirty="0"/>
              <a:t>If p, q are distributions over high dimensional spaces, no intersection between samples – need to capture density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84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Non Parametric Change Detection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Space Division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hierarchical space division (</a:t>
            </a:r>
            <a:r>
              <a:rPr lang="en-US" dirty="0" err="1"/>
              <a:t>kd</a:t>
            </a:r>
            <a:r>
              <a:rPr lang="en-US" dirty="0"/>
              <a:t> tree) to define r regions,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, (approximately equal) weight for the reference data</a:t>
            </a:r>
          </a:p>
          <a:p>
            <a:r>
              <a:rPr lang="en-US" dirty="0"/>
              <a:t>Compute the discrete probability over the regions</a:t>
            </a:r>
          </a:p>
          <a:p>
            <a:r>
              <a:rPr lang="en-US" dirty="0"/>
              <a:t>Apply same space division over a window of recent stream events to create q</a:t>
            </a:r>
          </a:p>
          <a:p>
            <a:r>
              <a:rPr lang="en-US" dirty="0"/>
              <a:t>Compute KL divergence D(p||q)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163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Non Parametric Change Detection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Is KL Divergence Significant?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input data to compute a distribution of distances.</a:t>
            </a:r>
          </a:p>
          <a:p>
            <a:r>
              <a:rPr lang="en-US" dirty="0"/>
              <a:t>Pool reference and first sliding window data, randomly split into two pieces, measure KL difference</a:t>
            </a:r>
          </a:p>
          <a:p>
            <a:r>
              <a:rPr lang="en-US" dirty="0"/>
              <a:t>Repeat k times, find e.g. .99 quantile of difference.</a:t>
            </a:r>
          </a:p>
          <a:p>
            <a:r>
              <a:rPr lang="en-US" dirty="0"/>
              <a:t>If KL distance between reference and window &gt; .99 quantile of distances for several steps – CHANGE.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15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38150"/>
            <a:ext cx="8458200" cy="5981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624840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Source:  Fundamentals of Analyzing and Mining Data Streams – Graham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Cormode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5C95-7190-4744-A2D9-29F44688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Stream Analytics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F85F5-C1C1-4811-B0B6-EFE98F6448BA}"/>
              </a:ext>
            </a:extLst>
          </p:cNvPr>
          <p:cNvSpPr txBox="1"/>
          <p:nvPr/>
        </p:nvSpPr>
        <p:spPr>
          <a:xfrm>
            <a:off x="2228850" y="2514601"/>
            <a:ext cx="457200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Concept Drift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Frequent Itemset Mining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Anomaly Detection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Distributed Streams</a:t>
            </a:r>
          </a:p>
        </p:txBody>
      </p:sp>
    </p:spTree>
    <p:extLst>
      <p:ext uri="{BB962C8B-B14F-4D97-AF65-F5344CB8AC3E}">
        <p14:creationId xmlns:p14="http://schemas.microsoft.com/office/powerpoint/2010/main" val="16940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26" y="0"/>
            <a:ext cx="8342312" cy="838200"/>
          </a:xfrm>
        </p:spPr>
        <p:txBody>
          <a:bodyPr/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Big Data Lifecycle:  For Machines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63988" y="6261100"/>
            <a:ext cx="817563" cy="152400"/>
          </a:xfrm>
        </p:spPr>
        <p:txBody>
          <a:bodyPr/>
          <a:lstStyle/>
          <a:p>
            <a:fld id="{75739F37-8D1E-40B4-9D16-B6367F67191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2780553"/>
              </p:ext>
            </p:extLst>
          </p:nvPr>
        </p:nvGraphicFramePr>
        <p:xfrm>
          <a:off x="1173588" y="1371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lowchart: Magnetic Disk 4"/>
          <p:cNvSpPr/>
          <p:nvPr/>
        </p:nvSpPr>
        <p:spPr bwMode="auto">
          <a:xfrm>
            <a:off x="3688188" y="2747375"/>
            <a:ext cx="6858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CDCBDA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6" name="Flowchart: Magnetic Disk 5"/>
          <p:cNvSpPr/>
          <p:nvPr/>
        </p:nvSpPr>
        <p:spPr bwMode="auto">
          <a:xfrm>
            <a:off x="3840588" y="2899775"/>
            <a:ext cx="6858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CDCBDA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3992988" y="3052175"/>
            <a:ext cx="685800" cy="7620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CDCBDA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7" y="3511552"/>
            <a:ext cx="782766" cy="7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88" y="1143000"/>
            <a:ext cx="1613580" cy="96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88" y="3600661"/>
            <a:ext cx="1536360" cy="9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8" y="5203371"/>
            <a:ext cx="1676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88" y="887420"/>
            <a:ext cx="1064158" cy="124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9" y="3488017"/>
            <a:ext cx="1226473" cy="81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411588" y="762000"/>
            <a:ext cx="3962400" cy="5562600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50188" y="728075"/>
            <a:ext cx="3962400" cy="5562600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3789" y="5715000"/>
            <a:ext cx="295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Internet of Things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0491" y="5729151"/>
            <a:ext cx="295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Big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" y="6147625"/>
            <a:ext cx="974492" cy="623807"/>
          </a:xfrm>
          <a:prstGeom prst="rect">
            <a:avLst/>
          </a:prstGeom>
        </p:spPr>
      </p:pic>
      <p:pic>
        <p:nvPicPr>
          <p:cNvPr id="19" name="Picture 2" descr="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58" y="6107565"/>
            <a:ext cx="1522644" cy="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37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47618</TotalTime>
  <Words>3360</Words>
  <Application>Microsoft Office PowerPoint</Application>
  <PresentationFormat>On-screen Show (4:3)</PresentationFormat>
  <Paragraphs>497</Paragraphs>
  <Slides>73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Helvetica</vt:lpstr>
      <vt:lpstr>Helvetica Neue Light</vt:lpstr>
      <vt:lpstr>Wingdings</vt:lpstr>
      <vt:lpstr>Office Theme</vt:lpstr>
      <vt:lpstr>Equation</vt:lpstr>
      <vt:lpstr>Image</vt:lpstr>
      <vt:lpstr>PowerPoint Presentation</vt:lpstr>
      <vt:lpstr>Class 8 Outline</vt:lpstr>
      <vt:lpstr>Class 8 Outline</vt:lpstr>
      <vt:lpstr>Data Stream Analytics A Very Short Introduction (For more:  BIA676)</vt:lpstr>
      <vt:lpstr>Review DBMS vs. DSMS</vt:lpstr>
      <vt:lpstr>Review DBMS vs. DSMS</vt:lpstr>
      <vt:lpstr>Data Stream Analytics Volume Reduction</vt:lpstr>
      <vt:lpstr>Data Stream Analytics Data Analysis</vt:lpstr>
      <vt:lpstr>Big Data Lifecycle:  For Machines</vt:lpstr>
      <vt:lpstr>Data Stream Analytics</vt:lpstr>
      <vt:lpstr>Data Stream Analytics Example Sources</vt:lpstr>
      <vt:lpstr>Data Stream Analytics Approximation</vt:lpstr>
      <vt:lpstr>Sampling</vt:lpstr>
      <vt:lpstr>Sampling</vt:lpstr>
      <vt:lpstr>Sampling - Reservoir</vt:lpstr>
      <vt:lpstr>Sampling – Min-wise</vt:lpstr>
      <vt:lpstr>Sketches</vt:lpstr>
      <vt:lpstr>Sketches</vt:lpstr>
      <vt:lpstr>Sketches</vt:lpstr>
      <vt:lpstr>PowerPoint Presentation</vt:lpstr>
      <vt:lpstr>PowerPoint Presentation</vt:lpstr>
      <vt:lpstr>PowerPoint Presentation</vt:lpstr>
      <vt:lpstr>Issues in Data Stream Analysis</vt:lpstr>
      <vt:lpstr>Traditional vs Stream Analytics</vt:lpstr>
      <vt:lpstr>Big Data Stream Analytics</vt:lpstr>
      <vt:lpstr>Big Data Stream Analytics</vt:lpstr>
      <vt:lpstr>PowerPoint Presentation</vt:lpstr>
      <vt:lpstr>Data Stream Analytics Classification</vt:lpstr>
      <vt:lpstr>Big Data Stream Analytics Approximation Reminder</vt:lpstr>
      <vt:lpstr>Classification - Data Stream Analysis</vt:lpstr>
      <vt:lpstr>Classification - Data Stream Analysis</vt:lpstr>
      <vt:lpstr>Classification - Data Stream Analysis</vt:lpstr>
      <vt:lpstr>Big Data Stream Analytics Classification</vt:lpstr>
      <vt:lpstr>Data Stream Analytics Classification – Naïve Bayes</vt:lpstr>
      <vt:lpstr>Data Stream Analytics Classification – Decision Tree</vt:lpstr>
      <vt:lpstr>Big Data Stream Analytics</vt:lpstr>
      <vt:lpstr>Big Data Stream Analytics (Decision Tree Classification, Tomi Yiu, )</vt:lpstr>
      <vt:lpstr>Big Data Stream Analytics (Decision Tree Classification, Tomi Yiu, )</vt:lpstr>
      <vt:lpstr>Big Data Stream Analytics (Decision Tree Classification, Tomi Yiu, )</vt:lpstr>
      <vt:lpstr>Data Stream Analytics Classification – Hoeffding Trees</vt:lpstr>
      <vt:lpstr>PowerPoint Presentation</vt:lpstr>
      <vt:lpstr>Big Data Stream Analytics </vt:lpstr>
      <vt:lpstr>Data Stream Analytics Concept Drift</vt:lpstr>
      <vt:lpstr>Data Stream Analytics Concept Drift – Cumulative Sum</vt:lpstr>
      <vt:lpstr>Data Stream Analytics Concept Drift – Cumulative Sum</vt:lpstr>
      <vt:lpstr>Data Stream Analytics Concept Drift – Statistical Process Control</vt:lpstr>
      <vt:lpstr>Data Stream Analytics</vt:lpstr>
      <vt:lpstr>Data Stream Analytics</vt:lpstr>
      <vt:lpstr>Data Stream Analytics</vt:lpstr>
      <vt:lpstr>Big Data Stream Analytics (Big Data Stream Tutorial, Morales, et al., IEEE BigData2014 ) </vt:lpstr>
      <vt:lpstr>Big Data Stream Analytics </vt:lpstr>
      <vt:lpstr>Data Stream Analytics Clustering</vt:lpstr>
      <vt:lpstr>Data Stream Analytics Clustering – Kmeans Based</vt:lpstr>
      <vt:lpstr>Big Data Stream Analytics </vt:lpstr>
      <vt:lpstr>Data Stream Analytics Clusters – Density Based</vt:lpstr>
      <vt:lpstr>Data Stream Analytics Clusters - DBScan</vt:lpstr>
      <vt:lpstr>Data Stream Analysis - Clustering</vt:lpstr>
      <vt:lpstr>K-Means Clustering Issue</vt:lpstr>
      <vt:lpstr>Clustering Techniques (KD Nuggets)</vt:lpstr>
      <vt:lpstr>Clustering Techniques (KD Nuggets)</vt:lpstr>
      <vt:lpstr>Data Stream Analysis - Clustering</vt:lpstr>
      <vt:lpstr>Data Stream Analysis - Clustering</vt:lpstr>
      <vt:lpstr>Data Stream Analysis - Clustering</vt:lpstr>
      <vt:lpstr>PowerPoint Presentation</vt:lpstr>
      <vt:lpstr>Data Stream Analysis - Clustering</vt:lpstr>
      <vt:lpstr>Data Stream Analytics Frequent Itemset – an example</vt:lpstr>
      <vt:lpstr>Data Stream Analytics Frequent Itemsets – example continued</vt:lpstr>
      <vt:lpstr>Concept Change - Data Stream Analysis</vt:lpstr>
      <vt:lpstr>Change Detection</vt:lpstr>
      <vt:lpstr>Non Parametric Change Detection Dasu et al, 2006</vt:lpstr>
      <vt:lpstr>Non Parametric Change Detection Space Division Approach</vt:lpstr>
      <vt:lpstr>Non Parametric Change Detection Is KL Divergence Significant?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Stream Analytics A Very Short Introduction (For more:  BIA676)</dc:title>
  <dc:creator>David Belanger</dc:creator>
  <cp:lastModifiedBy>David Belanger</cp:lastModifiedBy>
  <cp:revision>60</cp:revision>
  <cp:lastPrinted>2019-04-02T17:33:17Z</cp:lastPrinted>
  <dcterms:created xsi:type="dcterms:W3CDTF">2016-03-13T15:40:10Z</dcterms:created>
  <dcterms:modified xsi:type="dcterms:W3CDTF">2019-04-02T18:56:41Z</dcterms:modified>
</cp:coreProperties>
</file>